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65"/>
  </p:notesMasterIdLst>
  <p:sldIdLst>
    <p:sldId id="311" r:id="rId2"/>
    <p:sldId id="398" r:id="rId3"/>
    <p:sldId id="446" r:id="rId4"/>
    <p:sldId id="447" r:id="rId5"/>
    <p:sldId id="397" r:id="rId6"/>
    <p:sldId id="315" r:id="rId7"/>
    <p:sldId id="400" r:id="rId8"/>
    <p:sldId id="322" r:id="rId9"/>
    <p:sldId id="354" r:id="rId10"/>
    <p:sldId id="312" r:id="rId11"/>
    <p:sldId id="396" r:id="rId12"/>
    <p:sldId id="402" r:id="rId13"/>
    <p:sldId id="303" r:id="rId14"/>
    <p:sldId id="401" r:id="rId15"/>
    <p:sldId id="367" r:id="rId16"/>
    <p:sldId id="362" r:id="rId17"/>
    <p:sldId id="363" r:id="rId18"/>
    <p:sldId id="364" r:id="rId19"/>
    <p:sldId id="365" r:id="rId20"/>
    <p:sldId id="379" r:id="rId21"/>
    <p:sldId id="394" r:id="rId22"/>
    <p:sldId id="395" r:id="rId23"/>
    <p:sldId id="399" r:id="rId24"/>
    <p:sldId id="448" r:id="rId25"/>
    <p:sldId id="409" r:id="rId26"/>
    <p:sldId id="410" r:id="rId27"/>
    <p:sldId id="411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420" r:id="rId37"/>
    <p:sldId id="429" r:id="rId38"/>
    <p:sldId id="430" r:id="rId39"/>
    <p:sldId id="431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9" r:id="rId50"/>
    <p:sldId id="442" r:id="rId51"/>
    <p:sldId id="450" r:id="rId52"/>
    <p:sldId id="443" r:id="rId53"/>
    <p:sldId id="445" r:id="rId54"/>
    <p:sldId id="375" r:id="rId55"/>
    <p:sldId id="403" r:id="rId56"/>
    <p:sldId id="404" r:id="rId57"/>
    <p:sldId id="405" r:id="rId58"/>
    <p:sldId id="406" r:id="rId59"/>
    <p:sldId id="407" r:id="rId60"/>
    <p:sldId id="376" r:id="rId61"/>
    <p:sldId id="377" r:id="rId62"/>
    <p:sldId id="393" r:id="rId63"/>
    <p:sldId id="378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4FAA4"/>
    <a:srgbClr val="C0C0C0"/>
    <a:srgbClr val="CC3300"/>
    <a:srgbClr val="4D4D4D"/>
    <a:srgbClr val="0000FF"/>
    <a:srgbClr val="FF0000"/>
    <a:srgbClr val="3399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6" autoAdjust="0"/>
    <p:restoredTop sz="94660"/>
  </p:normalViewPr>
  <p:slideViewPr>
    <p:cSldViewPr>
      <p:cViewPr varScale="1">
        <p:scale>
          <a:sx n="70" d="100"/>
          <a:sy n="70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AR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s-AR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AR" smtClean="0"/>
              <a:t>Click to edit Master text styles</a:t>
            </a:r>
          </a:p>
          <a:p>
            <a:pPr lvl="1"/>
            <a:r>
              <a:rPr lang="en-US" altLang="es-AR" smtClean="0"/>
              <a:t>Second level</a:t>
            </a:r>
          </a:p>
          <a:p>
            <a:pPr lvl="2"/>
            <a:r>
              <a:rPr lang="en-US" altLang="es-AR" smtClean="0"/>
              <a:t>Third level</a:t>
            </a:r>
          </a:p>
          <a:p>
            <a:pPr lvl="3"/>
            <a:r>
              <a:rPr lang="en-US" altLang="es-AR" smtClean="0"/>
              <a:t>Fourth level</a:t>
            </a:r>
          </a:p>
          <a:p>
            <a:pPr lvl="4"/>
            <a:r>
              <a:rPr lang="en-US" altLang="es-AR" smtClean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s-AR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5BBB04B-ABB5-46E6-9B96-7D495C12EB33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453034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490D7-6F9E-473F-96C5-0B74B5F51364}" type="slidenum">
              <a:rPr lang="en-US" altLang="es-AR"/>
              <a:pPr/>
              <a:t>1</a:t>
            </a:fld>
            <a:endParaRPr lang="en-US" altLang="es-AR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490D7-6F9E-473F-96C5-0B74B5F51364}" type="slidenum">
              <a:rPr lang="en-US" altLang="es-AR"/>
              <a:pPr/>
              <a:t>49</a:t>
            </a:fld>
            <a:endParaRPr lang="en-US" altLang="es-AR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086CE1-ABE7-4A01-A850-422D51356523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490D7-6F9E-473F-96C5-0B74B5F51364}" type="slidenum">
              <a:rPr lang="en-US" altLang="es-AR"/>
              <a:pPr/>
              <a:t>4</a:t>
            </a:fld>
            <a:endParaRPr lang="en-US" altLang="es-AR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AE7350-48E3-40C5-B8F3-9C37E491D7DA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53EFAE-8ED4-4ADF-9F9A-6E0F7AA03DA7}" type="slidenum">
              <a:rPr lang="en-US" altLang="es-AR"/>
              <a:pPr/>
              <a:t>13</a:t>
            </a:fld>
            <a:endParaRPr lang="en-US" altLang="es-AR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7490D7-6F9E-473F-96C5-0B74B5F51364}" type="slidenum">
              <a:rPr lang="en-US" altLang="es-AR"/>
              <a:pPr/>
              <a:t>24</a:t>
            </a:fld>
            <a:endParaRPr lang="en-US" altLang="es-AR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mtClean="0"/>
          </a:p>
        </p:txBody>
      </p:sp>
      <p:sp>
        <p:nvSpPr>
          <p:cNvPr id="6963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4DB39D-4F21-4A2A-8075-99FF3D7E0C6D}" type="slidenum">
              <a:rPr lang="zh-CN" altLang="en-US"/>
              <a:pPr/>
              <a:t>45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mtClean="0"/>
          </a:p>
        </p:txBody>
      </p:sp>
      <p:sp>
        <p:nvSpPr>
          <p:cNvPr id="7066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AB29B8-BA17-4BCD-9CC8-3DA7ED0E795D}" type="slidenum">
              <a:rPr lang="zh-CN" altLang="en-US"/>
              <a:pPr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mtClean="0"/>
          </a:p>
        </p:txBody>
      </p:sp>
      <p:sp>
        <p:nvSpPr>
          <p:cNvPr id="71684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B46FC1-B3D9-4CC6-804D-6B21C8327D47}" type="slidenum">
              <a:rPr lang="zh-CN" altLang="en-US"/>
              <a:pPr/>
              <a:t>47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ES" smtClean="0"/>
          </a:p>
        </p:txBody>
      </p:sp>
      <p:sp>
        <p:nvSpPr>
          <p:cNvPr id="7270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5BBED2-7049-4B05-8604-8CEE5512ADE4}" type="slidenum">
              <a:rPr lang="zh-CN" altLang="en-US"/>
              <a:pPr/>
              <a:t>48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5" name="Picture 25" descr="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052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CB7A206C-CE77-4189-A9B7-DEC85A80CF34}" type="slidenum">
              <a:rPr lang="en-US" altLang="es-AR"/>
              <a:pPr/>
              <a:t>‹Nº›</a:t>
            </a:fld>
            <a:endParaRPr lang="en-US" altLang="es-AR"/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6372225" y="6537325"/>
            <a:ext cx="27717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s-AR" sz="1000">
                <a:solidFill>
                  <a:schemeClr val="bg2"/>
                </a:solidFill>
                <a:cs typeface="Arial" charset="0"/>
              </a:rPr>
              <a:t>© 2010 Comba Telecom.  All Rights Reserved</a:t>
            </a:r>
          </a:p>
        </p:txBody>
      </p:sp>
      <p:pic>
        <p:nvPicPr>
          <p:cNvPr id="5137" name="Picture 17" descr="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7400"/>
            <a:ext cx="9144000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8" name="Rectangle 18"/>
          <p:cNvSpPr>
            <a:spLocks noGrp="1" noChangeArrowheads="1"/>
          </p:cNvSpPr>
          <p:nvPr>
            <p:ph type="ctrTitle"/>
          </p:nvPr>
        </p:nvSpPr>
        <p:spPr bwMode="white">
          <a:xfrm>
            <a:off x="2133600" y="1981200"/>
            <a:ext cx="6705600" cy="914400"/>
          </a:xfrm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s-ES" altLang="zh-CN" noProof="0" smtClean="0"/>
              <a:t>Haga clic para modificar el estilo de título del patrón</a:t>
            </a:r>
            <a:endParaRPr lang="en-US" altLang="zh-CN" noProof="0" smtClean="0"/>
          </a:p>
        </p:txBody>
      </p:sp>
      <p:sp>
        <p:nvSpPr>
          <p:cNvPr id="5139" name="Rectangle 19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048000"/>
            <a:ext cx="6405563" cy="533400"/>
          </a:xfrm>
        </p:spPr>
        <p:txBody>
          <a:bodyPr/>
          <a:lstStyle>
            <a:lvl1pPr algn="r">
              <a:buFontTx/>
              <a:buNone/>
              <a:defRPr sz="2400"/>
            </a:lvl1pPr>
          </a:lstStyle>
          <a:p>
            <a:pPr lvl="0"/>
            <a:r>
              <a:rPr lang="es-ES" altLang="zh-CN" noProof="0" smtClean="0"/>
              <a:t>Haga clic para modificar el estilo de subtítulo del patrón</a:t>
            </a:r>
            <a:endParaRPr lang="en-US" altLang="zh-CN" noProof="0" smtClean="0"/>
          </a:p>
        </p:txBody>
      </p:sp>
      <p:sp>
        <p:nvSpPr>
          <p:cNvPr id="5141" name="Line 21"/>
          <p:cNvSpPr>
            <a:spLocks noChangeShapeType="1"/>
          </p:cNvSpPr>
          <p:nvPr/>
        </p:nvSpPr>
        <p:spPr bwMode="auto">
          <a:xfrm>
            <a:off x="2667000" y="2971800"/>
            <a:ext cx="6477000" cy="0"/>
          </a:xfrm>
          <a:prstGeom prst="line">
            <a:avLst/>
          </a:prstGeom>
          <a:noFill/>
          <a:ln w="38100">
            <a:solidFill>
              <a:srgbClr val="33CC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143" name="Text Box 23"/>
          <p:cNvSpPr txBox="1">
            <a:spLocks noChangeArrowheads="1"/>
          </p:cNvSpPr>
          <p:nvPr/>
        </p:nvSpPr>
        <p:spPr bwMode="auto">
          <a:xfrm>
            <a:off x="152400" y="6019800"/>
            <a:ext cx="2667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CN">
                <a:solidFill>
                  <a:srgbClr val="FF9900"/>
                </a:solidFill>
                <a:ea typeface="Dotum" pitchFamily="34" charset="-127"/>
              </a:rPr>
              <a:t>www.comba-telecom.com</a:t>
            </a:r>
          </a:p>
        </p:txBody>
      </p:sp>
    </p:spTree>
  </p:cSld>
  <p:clrMapOvr>
    <a:masterClrMapping/>
  </p:clrMapOvr>
  <p:transition spd="med" advTm="700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85DF05A-1146-4829-ACA4-ED9C4F086945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695479863"/>
      </p:ext>
    </p:extLst>
  </p:cSld>
  <p:clrMapOvr>
    <a:masterClrMapping/>
  </p:clrMapOvr>
  <p:transition spd="med" advTm="700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975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9756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CC2F65-C555-4CF0-8876-E7F24F70D171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466684305"/>
      </p:ext>
    </p:extLst>
  </p:cSld>
  <p:clrMapOvr>
    <a:masterClrMapping/>
  </p:clrMapOvr>
  <p:transition spd="med" advTm="7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C36A37C-1595-422D-849D-6B3964E9BA1C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2670839695"/>
      </p:ext>
    </p:extLst>
  </p:cSld>
  <p:clrMapOvr>
    <a:masterClrMapping/>
  </p:clrMapOvr>
  <p:transition spd="med" advTm="700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4F98972-60BC-4166-9935-098544916412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617251102"/>
      </p:ext>
    </p:extLst>
  </p:cSld>
  <p:clrMapOvr>
    <a:masterClrMapping/>
  </p:clrMapOvr>
  <p:transition spd="med" advTm="700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196FB3-144B-442B-ACEF-3C4146013F9B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6623381"/>
      </p:ext>
    </p:extLst>
  </p:cSld>
  <p:clrMapOvr>
    <a:masterClrMapping/>
  </p:clrMapOvr>
  <p:transition spd="med" advTm="700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AFADBF-C3BF-4D7E-8BA1-494CCB715364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2887078319"/>
      </p:ext>
    </p:extLst>
  </p:cSld>
  <p:clrMapOvr>
    <a:masterClrMapping/>
  </p:clrMapOvr>
  <p:transition spd="med" advTm="700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5B1DB6-A568-4BA1-A3E7-781EEC2B1B5A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714706852"/>
      </p:ext>
    </p:extLst>
  </p:cSld>
  <p:clrMapOvr>
    <a:masterClrMapping/>
  </p:clrMapOvr>
  <p:transition spd="med" advTm="700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146103A-1A7C-4384-BDE6-4A35CA3B7E74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273788468"/>
      </p:ext>
    </p:extLst>
  </p:cSld>
  <p:clrMapOvr>
    <a:masterClrMapping/>
  </p:clrMapOvr>
  <p:transition spd="med" advTm="700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C01D4F-7FE6-4F5D-A420-7F6AFC00DC05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1319586990"/>
      </p:ext>
    </p:extLst>
  </p:cSld>
  <p:clrMapOvr>
    <a:masterClrMapping/>
  </p:clrMapOvr>
  <p:transition spd="med" advTm="700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9E0AC8-95D9-4B1E-9B58-44BE0575CC90}" type="slidenum">
              <a:rPr lang="en-US" altLang="es-AR"/>
              <a:pPr/>
              <a:t>‹Nº›</a:t>
            </a:fld>
            <a:endParaRPr lang="en-US" altLang="es-AR"/>
          </a:p>
        </p:txBody>
      </p:sp>
    </p:spTree>
    <p:extLst>
      <p:ext uri="{BB962C8B-B14F-4D97-AF65-F5344CB8AC3E}">
        <p14:creationId xmlns:p14="http://schemas.microsoft.com/office/powerpoint/2010/main" val="645023951"/>
      </p:ext>
    </p:extLst>
  </p:cSld>
  <p:clrMapOvr>
    <a:masterClrMapping/>
  </p:clrMapOvr>
  <p:transition spd="med" advTm="700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4763"/>
            <a:ext cx="9172576" cy="111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228600"/>
            <a:ext cx="7239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 smtClean="0"/>
              <a:t>Haga clic para modificar el estilo de título del patrón</a:t>
            </a:r>
            <a:endParaRPr lang="en-US" altLang="es-AR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 smtClean="0"/>
              <a:t>Haga clic para modificar el estilo de texto del patrón</a:t>
            </a:r>
          </a:p>
          <a:p>
            <a:pPr lvl="1"/>
            <a:r>
              <a:rPr lang="es-ES" altLang="es-AR" smtClean="0"/>
              <a:t>Segundo nivel</a:t>
            </a:r>
          </a:p>
          <a:p>
            <a:pPr lvl="2"/>
            <a:r>
              <a:rPr lang="es-ES" altLang="es-AR" smtClean="0"/>
              <a:t>Tercer nivel</a:t>
            </a:r>
          </a:p>
          <a:p>
            <a:pPr lvl="3"/>
            <a:r>
              <a:rPr lang="es-ES" altLang="es-AR" smtClean="0"/>
              <a:t>Cuarto nivel</a:t>
            </a:r>
          </a:p>
          <a:p>
            <a:pPr lvl="4"/>
            <a:r>
              <a:rPr lang="es-ES" altLang="es-AR" smtClean="0"/>
              <a:t>Quinto nivel</a:t>
            </a:r>
            <a:endParaRPr lang="en-US" altLang="es-AR" smtClean="0"/>
          </a:p>
        </p:txBody>
      </p:sp>
      <p:pic>
        <p:nvPicPr>
          <p:cNvPr id="4102" name="Picture 6" descr="combalogo e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330950"/>
            <a:ext cx="1584325" cy="52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114800" y="6553200"/>
            <a:ext cx="990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2549213-EC6D-4E90-A607-1FC68DDE6F67}" type="slidenum">
              <a:rPr lang="en-US" altLang="es-AR"/>
              <a:pPr/>
              <a:t>‹Nº›</a:t>
            </a:fld>
            <a:endParaRPr lang="en-US" altLang="es-AR"/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6372225" y="6537325"/>
            <a:ext cx="27717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s-AR" sz="1000">
                <a:solidFill>
                  <a:schemeClr val="bg2"/>
                </a:solidFill>
                <a:cs typeface="Arial" charset="0"/>
              </a:rPr>
              <a:t>© 2010 Comba Telecom.  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 advTm="7000">
    <p:random/>
  </p:transition>
  <p:timing>
    <p:tnLst>
      <p:par>
        <p:cTn id="1" dur="indefinite" restart="never" nodeType="tmRoot"/>
      </p:par>
    </p:tnLst>
  </p:timing>
  <p:txStyles>
    <p:titleStyle>
      <a:lvl1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600">
          <a:solidFill>
            <a:srgbClr val="FF9900"/>
          </a:solidFill>
          <a:latin typeface="Arial" charset="0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465138" indent="-7938" algn="l" rtl="0" eaLnBrk="1" fontAlgn="base" hangingPunct="1">
        <a:spcBef>
          <a:spcPct val="20000"/>
        </a:spcBef>
        <a:spcAft>
          <a:spcPct val="0"/>
        </a:spcAft>
        <a:buSzPct val="120000"/>
        <a:buChar char="•"/>
        <a:defRPr sz="2400">
          <a:solidFill>
            <a:schemeClr val="tx1"/>
          </a:solidFill>
          <a:latin typeface="+mn-lt"/>
        </a:defRPr>
      </a:lvl2pPr>
      <a:lvl3pPr marL="914400" algn="l" rtl="0" eaLnBrk="1" fontAlgn="base" hangingPunct="1">
        <a:spcBef>
          <a:spcPct val="20000"/>
        </a:spcBef>
        <a:spcAft>
          <a:spcPct val="0"/>
        </a:spcAft>
        <a:buSzPct val="75000"/>
        <a:buFont typeface="Arial" charset="0"/>
        <a:buChar char="►"/>
        <a:defRPr sz="2000">
          <a:solidFill>
            <a:schemeClr val="tx1"/>
          </a:solidFill>
          <a:latin typeface="+mn-lt"/>
        </a:defRPr>
      </a:lvl3pPr>
      <a:lvl4pPr marL="1379538" indent="-793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4pPr>
      <a:lvl5pPr marL="18288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2860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7432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2004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657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6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3" name="Rectangle 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AR" altLang="es-AR" dirty="0" smtClean="0"/>
              <a:t>Solución DAS Activa</a:t>
            </a:r>
            <a:endParaRPr lang="es-AR" altLang="es-AR" dirty="0"/>
          </a:p>
        </p:txBody>
      </p:sp>
      <p:sp>
        <p:nvSpPr>
          <p:cNvPr id="116744" name="Rectangle 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s-AR" altLang="es-AR" dirty="0"/>
          </a:p>
        </p:txBody>
      </p:sp>
    </p:spTree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953677"/>
              </p:ext>
            </p:extLst>
          </p:nvPr>
        </p:nvGraphicFramePr>
        <p:xfrm>
          <a:off x="467544" y="1268760"/>
          <a:ext cx="8136908" cy="5439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227"/>
                <a:gridCol w="2034227"/>
                <a:gridCol w="2034227"/>
                <a:gridCol w="2034227"/>
              </a:tblGrid>
              <a:tr h="432048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2400" dirty="0" smtClean="0">
                          <a:solidFill>
                            <a:schemeClr val="tx1"/>
                          </a:solidFill>
                        </a:rPr>
                        <a:t>UNIDADES</a:t>
                      </a:r>
                      <a:r>
                        <a:rPr lang="es-MX" sz="2400" baseline="0" dirty="0" smtClean="0">
                          <a:solidFill>
                            <a:schemeClr val="tx1"/>
                          </a:solidFill>
                        </a:rPr>
                        <a:t> REMOTAS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244162"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555157">
                <a:tc>
                  <a:txBody>
                    <a:bodyPr/>
                    <a:lstStyle/>
                    <a:p>
                      <a:pPr algn="ctr"/>
                      <a:endParaRPr lang="es-ES" sz="24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Plataforma </a:t>
            </a:r>
            <a:r>
              <a:rPr lang="es-MX" dirty="0" err="1" smtClean="0"/>
              <a:t>ComFlex</a:t>
            </a:r>
            <a:r>
              <a:rPr lang="es-MX" dirty="0" smtClean="0"/>
              <a:t> - Descripción</a:t>
            </a:r>
            <a:endParaRPr lang="es-ES" dirty="0"/>
          </a:p>
        </p:txBody>
      </p:sp>
      <p:sp>
        <p:nvSpPr>
          <p:cNvPr id="6" name="TextBox 4"/>
          <p:cNvSpPr txBox="1"/>
          <p:nvPr/>
        </p:nvSpPr>
        <p:spPr>
          <a:xfrm>
            <a:off x="611561" y="5293657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Low</a:t>
            </a:r>
            <a:r>
              <a:rPr lang="pt-BR" sz="1200" dirty="0" smtClean="0"/>
              <a:t> Power:</a:t>
            </a:r>
          </a:p>
          <a:p>
            <a:pPr>
              <a:buFont typeface="Arial" charset="0"/>
              <a:buChar char="•"/>
            </a:pPr>
            <a:r>
              <a:rPr lang="pt-BR" sz="1200" dirty="0" smtClean="0"/>
              <a:t> 1 a 3 </a:t>
            </a:r>
            <a:r>
              <a:rPr lang="pt-BR" sz="1200" dirty="0" err="1" smtClean="0"/>
              <a:t>PAs</a:t>
            </a:r>
            <a:endParaRPr lang="pt-BR" sz="1200" dirty="0" smtClean="0"/>
          </a:p>
          <a:p>
            <a:pPr>
              <a:buFont typeface="Arial" charset="0"/>
              <a:buChar char="•"/>
            </a:pPr>
            <a:r>
              <a:rPr lang="pt-BR" sz="1200" dirty="0" smtClean="0"/>
              <a:t> 1 o 2W por banda</a:t>
            </a:r>
          </a:p>
          <a:p>
            <a:pPr>
              <a:buFont typeface="Arial" charset="0"/>
              <a:buChar char="•"/>
            </a:pPr>
            <a:r>
              <a:rPr lang="en-US" sz="1200" dirty="0" smtClean="0"/>
              <a:t> 740 x 250 x 175mm</a:t>
            </a:r>
          </a:p>
          <a:p>
            <a:pPr>
              <a:buFont typeface="Arial" charset="0"/>
              <a:buChar char="•"/>
            </a:pPr>
            <a:r>
              <a:rPr lang="en-US" sz="1200" dirty="0" smtClean="0"/>
              <a:t> 25 kg</a:t>
            </a:r>
            <a:endParaRPr lang="en-US" sz="1200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55" y="2026517"/>
            <a:ext cx="720080" cy="28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4"/>
          <p:cNvSpPr txBox="1"/>
          <p:nvPr/>
        </p:nvSpPr>
        <p:spPr>
          <a:xfrm>
            <a:off x="2555776" y="5293657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Medium</a:t>
            </a:r>
            <a:r>
              <a:rPr lang="pt-BR" sz="1200" dirty="0" smtClean="0"/>
              <a:t> Power:</a:t>
            </a:r>
          </a:p>
          <a:p>
            <a:pPr>
              <a:buFont typeface="Arial" charset="0"/>
              <a:buChar char="•"/>
            </a:pPr>
            <a:r>
              <a:rPr lang="pt-BR" sz="1200" dirty="0" smtClean="0"/>
              <a:t> 1 a 3 </a:t>
            </a:r>
            <a:r>
              <a:rPr lang="pt-BR" sz="1200" dirty="0" err="1" smtClean="0"/>
              <a:t>PAs</a:t>
            </a:r>
            <a:endParaRPr lang="pt-BR" sz="1200" dirty="0" smtClean="0"/>
          </a:p>
          <a:p>
            <a:pPr>
              <a:buFont typeface="Arial" charset="0"/>
              <a:buChar char="•"/>
            </a:pPr>
            <a:r>
              <a:rPr lang="pt-BR" sz="1200" dirty="0" smtClean="0"/>
              <a:t> 5W por banda</a:t>
            </a:r>
          </a:p>
          <a:p>
            <a:pPr>
              <a:buFont typeface="Arial" charset="0"/>
              <a:buChar char="•"/>
            </a:pPr>
            <a:r>
              <a:rPr lang="en-US" sz="1200" dirty="0" smtClean="0"/>
              <a:t> </a:t>
            </a:r>
            <a:r>
              <a:rPr lang="es-AR" sz="1200" dirty="0"/>
              <a:t>660 x 250 x </a:t>
            </a:r>
            <a:r>
              <a:rPr lang="es-AR" sz="1200" dirty="0" smtClean="0"/>
              <a:t>160mm</a:t>
            </a:r>
            <a:endParaRPr lang="en-US" sz="1200" dirty="0" smtClean="0"/>
          </a:p>
          <a:p>
            <a:pPr>
              <a:buFont typeface="Arial" charset="0"/>
              <a:buChar char="•"/>
            </a:pPr>
            <a:r>
              <a:rPr lang="en-US" sz="1200" dirty="0" smtClean="0"/>
              <a:t> 55kg</a:t>
            </a:r>
            <a:endParaRPr lang="en-US" sz="1200" dirty="0"/>
          </a:p>
        </p:txBody>
      </p:sp>
      <p:sp>
        <p:nvSpPr>
          <p:cNvPr id="15" name="TextBox 4"/>
          <p:cNvSpPr txBox="1"/>
          <p:nvPr/>
        </p:nvSpPr>
        <p:spPr>
          <a:xfrm>
            <a:off x="4644008" y="5293657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High Power:</a:t>
            </a:r>
          </a:p>
          <a:p>
            <a:pPr>
              <a:buFont typeface="Arial" charset="0"/>
              <a:buChar char="•"/>
            </a:pPr>
            <a:r>
              <a:rPr lang="pt-BR" sz="1200" dirty="0" smtClean="0"/>
              <a:t> 1 a 3 </a:t>
            </a:r>
            <a:r>
              <a:rPr lang="pt-BR" sz="1200" dirty="0" err="1" smtClean="0"/>
              <a:t>PAs</a:t>
            </a:r>
            <a:endParaRPr lang="pt-BR" sz="1200" dirty="0" smtClean="0"/>
          </a:p>
          <a:p>
            <a:pPr>
              <a:buFont typeface="Arial" charset="0"/>
              <a:buChar char="•"/>
            </a:pPr>
            <a:r>
              <a:rPr lang="pt-BR" sz="1200" dirty="0" smtClean="0"/>
              <a:t> 20-40W por banda</a:t>
            </a:r>
          </a:p>
          <a:p>
            <a:pPr>
              <a:buFont typeface="Arial" charset="0"/>
              <a:buChar char="•"/>
            </a:pPr>
            <a:r>
              <a:rPr lang="en-US" sz="1200" dirty="0" smtClean="0"/>
              <a:t> 1270 x 220 x 215mm</a:t>
            </a:r>
          </a:p>
          <a:p>
            <a:pPr>
              <a:buFont typeface="Arial" charset="0"/>
              <a:buChar char="•"/>
            </a:pPr>
            <a:r>
              <a:rPr lang="en-US" sz="1200" dirty="0" smtClean="0"/>
              <a:t> 41 kg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12" y="1964911"/>
            <a:ext cx="1042580" cy="3192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4"/>
          <p:cNvSpPr txBox="1"/>
          <p:nvPr/>
        </p:nvSpPr>
        <p:spPr>
          <a:xfrm>
            <a:off x="6660232" y="5293656"/>
            <a:ext cx="24482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High Power:</a:t>
            </a:r>
          </a:p>
          <a:p>
            <a:pPr>
              <a:buFont typeface="Arial" charset="0"/>
              <a:buChar char="•"/>
            </a:pPr>
            <a:r>
              <a:rPr lang="pt-BR" sz="1200" dirty="0" smtClean="0"/>
              <a:t> 1 a 4 </a:t>
            </a:r>
            <a:r>
              <a:rPr lang="pt-BR" sz="1200" dirty="0" err="1" smtClean="0"/>
              <a:t>PAs</a:t>
            </a:r>
            <a:endParaRPr lang="pt-BR" sz="1200" dirty="0" smtClean="0"/>
          </a:p>
          <a:p>
            <a:pPr>
              <a:buFont typeface="Arial" charset="0"/>
              <a:buChar char="•"/>
            </a:pPr>
            <a:r>
              <a:rPr lang="pt-BR" sz="1200" dirty="0" smtClean="0"/>
              <a:t> 20-40W por banda</a:t>
            </a:r>
          </a:p>
          <a:p>
            <a:pPr>
              <a:buFont typeface="Arial" charset="0"/>
              <a:buChar char="•"/>
            </a:pPr>
            <a:r>
              <a:rPr lang="pt-BR" sz="1200" dirty="0"/>
              <a:t> </a:t>
            </a:r>
            <a:r>
              <a:rPr lang="es-AR" sz="1200" dirty="0" smtClean="0"/>
              <a:t>1350 </a:t>
            </a:r>
            <a:r>
              <a:rPr lang="es-AR" sz="1200" dirty="0"/>
              <a:t>x 225 x </a:t>
            </a:r>
            <a:r>
              <a:rPr lang="es-AR" sz="1200" dirty="0" smtClean="0"/>
              <a:t>315</a:t>
            </a:r>
            <a:r>
              <a:rPr lang="es-AR" sz="1200" dirty="0"/>
              <a:t> </a:t>
            </a:r>
            <a:r>
              <a:rPr lang="es-AR" sz="1200" dirty="0" smtClean="0"/>
              <a:t>mm</a:t>
            </a:r>
            <a:r>
              <a:rPr lang="es-AR" sz="1200" dirty="0"/>
              <a:t>	</a:t>
            </a:r>
          </a:p>
          <a:p>
            <a:pPr>
              <a:buFont typeface="Arial" charset="0"/>
              <a:buChar char="•"/>
            </a:pPr>
            <a:r>
              <a:rPr lang="en-US" sz="1200" dirty="0" smtClean="0"/>
              <a:t> 70 kg</a:t>
            </a:r>
            <a:endParaRPr 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30982"/>
            <a:ext cx="929011" cy="201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777" y="2281195"/>
            <a:ext cx="921892" cy="223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273530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Master </a:t>
            </a:r>
            <a:r>
              <a:rPr lang="es-MX" dirty="0" err="1"/>
              <a:t>Unit</a:t>
            </a:r>
            <a:r>
              <a:rPr lang="es-MX" dirty="0"/>
              <a:t> </a:t>
            </a:r>
            <a:r>
              <a:rPr lang="es-MX" dirty="0" err="1"/>
              <a:t>ComFlex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s-MX" dirty="0" smtClean="0"/>
              <a:t>Esquema funcional</a:t>
            </a:r>
            <a:endParaRPr lang="es-E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31" y="1916832"/>
            <a:ext cx="7449185" cy="40117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37358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01" y="3429000"/>
            <a:ext cx="4516395" cy="292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Point Of </a:t>
            </a:r>
            <a:r>
              <a:rPr lang="es-AR" dirty="0" err="1" smtClean="0"/>
              <a:t>Interconnection</a:t>
            </a:r>
            <a:r>
              <a:rPr lang="es-AR" dirty="0" smtClean="0"/>
              <a:t> (POI)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Active/Smart POI</a:t>
            </a:r>
          </a:p>
          <a:p>
            <a:pPr lvl="1"/>
            <a:r>
              <a:rPr lang="en-US" sz="1800" dirty="0" smtClean="0"/>
              <a:t> POI </a:t>
            </a:r>
            <a:r>
              <a:rPr lang="en-US" sz="1800" dirty="0" err="1" smtClean="0"/>
              <a:t>Activo</a:t>
            </a:r>
            <a:r>
              <a:rPr lang="en-US" sz="1800" dirty="0" smtClean="0"/>
              <a:t>/</a:t>
            </a:r>
            <a:r>
              <a:rPr lang="en-US" sz="1800" dirty="0" err="1" smtClean="0"/>
              <a:t>Inteligent</a:t>
            </a:r>
            <a:r>
              <a:rPr lang="en-US" sz="1800" dirty="0" smtClean="0"/>
              <a:t> </a:t>
            </a:r>
            <a:r>
              <a:rPr lang="en-US" sz="1800" dirty="0" err="1" smtClean="0"/>
              <a:t>diseñado</a:t>
            </a:r>
            <a:r>
              <a:rPr lang="en-US" sz="1800" dirty="0" smtClean="0"/>
              <a:t> para </a:t>
            </a:r>
            <a:r>
              <a:rPr lang="en-US" sz="1800" dirty="0" err="1" smtClean="0"/>
              <a:t>aplicaciones</a:t>
            </a:r>
            <a:r>
              <a:rPr lang="en-US" sz="1800" dirty="0" smtClean="0"/>
              <a:t> de DAS </a:t>
            </a:r>
            <a:r>
              <a:rPr lang="en-US" sz="1800" dirty="0" err="1" smtClean="0"/>
              <a:t>Activo</a:t>
            </a:r>
            <a:r>
              <a:rPr lang="en-US" sz="1800" dirty="0" smtClean="0"/>
              <a:t>. </a:t>
            </a:r>
            <a:r>
              <a:rPr lang="en-US" sz="1800" dirty="0" err="1" smtClean="0"/>
              <a:t>Puede</a:t>
            </a:r>
            <a:r>
              <a:rPr lang="en-US" sz="1800" dirty="0" smtClean="0"/>
              <a:t> </a:t>
            </a:r>
            <a:r>
              <a:rPr lang="en-US" sz="1800" dirty="0" err="1" smtClean="0"/>
              <a:t>limitar</a:t>
            </a:r>
            <a:r>
              <a:rPr lang="en-US" sz="1800" dirty="0" smtClean="0"/>
              <a:t> </a:t>
            </a:r>
            <a:r>
              <a:rPr lang="en-US" sz="1800" dirty="0" err="1" smtClean="0"/>
              <a:t>automaticamente</a:t>
            </a:r>
            <a:r>
              <a:rPr lang="en-US" sz="1800" dirty="0" smtClean="0"/>
              <a:t> la </a:t>
            </a:r>
            <a:r>
              <a:rPr lang="en-US" sz="1800" dirty="0" err="1" smtClean="0"/>
              <a:t>potencia</a:t>
            </a:r>
            <a:r>
              <a:rPr lang="en-US" sz="1800" dirty="0" smtClean="0"/>
              <a:t> de entrada para </a:t>
            </a:r>
            <a:r>
              <a:rPr lang="en-US" sz="1800" dirty="0" err="1" smtClean="0"/>
              <a:t>cada</a:t>
            </a:r>
            <a:r>
              <a:rPr lang="en-US" sz="1800" dirty="0" smtClean="0"/>
              <a:t> </a:t>
            </a:r>
            <a:r>
              <a:rPr lang="en-US" sz="1800" dirty="0" err="1" smtClean="0"/>
              <a:t>operador</a:t>
            </a:r>
            <a:r>
              <a:rPr lang="en-US" sz="1800" dirty="0" smtClean="0"/>
              <a:t>.</a:t>
            </a:r>
          </a:p>
          <a:p>
            <a:pPr lvl="1"/>
            <a:r>
              <a:rPr lang="en-US" sz="1800" dirty="0" smtClean="0"/>
              <a:t> Flexible, </a:t>
            </a:r>
            <a:r>
              <a:rPr lang="en-US" sz="1800" dirty="0" err="1" smtClean="0"/>
              <a:t>puede</a:t>
            </a:r>
            <a:r>
              <a:rPr lang="en-US" sz="1800" dirty="0" smtClean="0"/>
              <a:t> </a:t>
            </a:r>
            <a:r>
              <a:rPr lang="en-US" sz="1800" dirty="0" err="1" smtClean="0"/>
              <a:t>configurarse</a:t>
            </a:r>
            <a:r>
              <a:rPr lang="en-US" sz="1800" dirty="0" smtClean="0"/>
              <a:t> 2:1, 4:1, 4:2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 err="1" smtClean="0"/>
              <a:t>Tamaño</a:t>
            </a:r>
            <a:r>
              <a:rPr lang="en-US" sz="1800" dirty="0" smtClean="0"/>
              <a:t> </a:t>
            </a:r>
            <a:r>
              <a:rPr lang="en-US" sz="1800" dirty="0" err="1" smtClean="0"/>
              <a:t>compacto</a:t>
            </a:r>
            <a:r>
              <a:rPr lang="en-US" sz="1800" dirty="0" smtClean="0"/>
              <a:t>, </a:t>
            </a:r>
            <a:r>
              <a:rPr lang="en-US" sz="1800" dirty="0" err="1" smtClean="0"/>
              <a:t>combinando</a:t>
            </a:r>
            <a:r>
              <a:rPr lang="en-US" sz="1800" dirty="0" smtClean="0"/>
              <a:t> multiples </a:t>
            </a:r>
            <a:r>
              <a:rPr lang="en-US" sz="1800" dirty="0" err="1" smtClean="0"/>
              <a:t>operadoras</a:t>
            </a:r>
            <a:r>
              <a:rPr lang="en-US" sz="1800" dirty="0" smtClean="0"/>
              <a:t>, con </a:t>
            </a:r>
            <a:r>
              <a:rPr lang="en-US" sz="1800" dirty="0" err="1" smtClean="0"/>
              <a:t>amplio</a:t>
            </a:r>
            <a:r>
              <a:rPr lang="en-US" sz="1800" dirty="0" smtClean="0"/>
              <a:t> </a:t>
            </a:r>
            <a:r>
              <a:rPr lang="en-US" sz="1800" dirty="0" err="1" smtClean="0"/>
              <a:t>rango</a:t>
            </a:r>
            <a:r>
              <a:rPr lang="en-US" sz="1800" dirty="0" smtClean="0"/>
              <a:t> de </a:t>
            </a:r>
            <a:r>
              <a:rPr lang="en-US" sz="1800" dirty="0" err="1" smtClean="0"/>
              <a:t>frecuencia</a:t>
            </a:r>
            <a:r>
              <a:rPr lang="en-US" sz="1800" dirty="0" smtClean="0"/>
              <a:t> 69</a:t>
            </a:r>
            <a:r>
              <a:rPr lang="es-AR" sz="1800" dirty="0" smtClean="0"/>
              <a:t>8-2690MHz </a:t>
            </a:r>
          </a:p>
          <a:p>
            <a:pPr lvl="1"/>
            <a:r>
              <a:rPr lang="es-AR" sz="1800" dirty="0" smtClean="0"/>
              <a:t> El POI puede ser configurado y monitoreado remotamente desde una plataforma unificada con el sistema DAS activo.</a:t>
            </a:r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2013369561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MU </a:t>
            </a:r>
            <a:r>
              <a:rPr lang="es-AR" altLang="es-AR" dirty="0" err="1" smtClean="0"/>
              <a:t>ComFlex</a:t>
            </a:r>
            <a:r>
              <a:rPr lang="es-AR" altLang="es-AR" dirty="0" smtClean="0"/>
              <a:t> - Montaje</a:t>
            </a:r>
            <a:endParaRPr lang="es-AR" altLang="es-A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41" y="1848924"/>
            <a:ext cx="3161060" cy="428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21" y="1844824"/>
            <a:ext cx="2394199" cy="135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0399"/>
            <a:ext cx="2761718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95" y="3329229"/>
            <a:ext cx="2389125" cy="134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921" y="4797152"/>
            <a:ext cx="2394199" cy="1124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Remota </a:t>
            </a:r>
            <a:r>
              <a:rPr lang="es-MX" dirty="0" smtClean="0"/>
              <a:t>MP </a:t>
            </a:r>
            <a:r>
              <a:rPr lang="es-MX" dirty="0" err="1"/>
              <a:t>ComFlex</a:t>
            </a:r>
            <a:r>
              <a:rPr lang="es-MX" dirty="0"/>
              <a:t> - Montaje</a:t>
            </a:r>
            <a:endParaRPr lang="es-AR" dirty="0"/>
          </a:p>
        </p:txBody>
      </p:sp>
      <p:pic>
        <p:nvPicPr>
          <p:cNvPr id="4098" name="Picture 2" descr="C:\Users\fernandon\Documents\Dropbox\COMBA ROLA - Ventas\Globo Group AR\2015-04 - CyCSA Abasto ComFlex\RRU5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755" y="1495424"/>
            <a:ext cx="6650489" cy="48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616313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Configuraciones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Expansión a LTE + Sectorización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33040198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524784"/>
            <a:ext cx="2544371" cy="1431209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GSM+WCDMA @1900</a:t>
            </a: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"/>
          <a:stretch>
            <a:fillRect/>
          </a:stretch>
        </p:blipFill>
        <p:spPr bwMode="auto">
          <a:xfrm>
            <a:off x="3275856" y="2976217"/>
            <a:ext cx="237631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03" y="1196751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842420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recto"/>
          <p:cNvCxnSpPr>
            <a:stCxn id="4" idx="3"/>
            <a:endCxn id="5" idx="1"/>
          </p:cNvCxnSpPr>
          <p:nvPr/>
        </p:nvCxnSpPr>
        <p:spPr>
          <a:xfrm flipV="1">
            <a:off x="5652171" y="2518532"/>
            <a:ext cx="2221532" cy="13217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>
            <a:stCxn id="4" idx="3"/>
            <a:endCxn id="6" idx="1"/>
          </p:cNvCxnSpPr>
          <p:nvPr/>
        </p:nvCxnSpPr>
        <p:spPr>
          <a:xfrm>
            <a:off x="5652171" y="3840313"/>
            <a:ext cx="2232197" cy="13238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6876256" y="3284984"/>
            <a:ext cx="0" cy="1008112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5940152" y="3666510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Hasta 16 </a:t>
            </a:r>
            <a:r>
              <a:rPr lang="es-AR" dirty="0" err="1" smtClean="0"/>
              <a:t>RUs</a:t>
            </a:r>
            <a:r>
              <a:rPr lang="es-AR" dirty="0" smtClean="0"/>
              <a:t> SISO</a:t>
            </a:r>
            <a:endParaRPr lang="es-AR" dirty="0"/>
          </a:p>
        </p:txBody>
      </p:sp>
      <p:cxnSp>
        <p:nvCxnSpPr>
          <p:cNvPr id="18" name="17 Conector angular"/>
          <p:cNvCxnSpPr/>
          <p:nvPr/>
        </p:nvCxnSpPr>
        <p:spPr>
          <a:xfrm flipV="1">
            <a:off x="2532656" y="4005064"/>
            <a:ext cx="1103240" cy="104693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7233784" y="1290246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1900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956610" y="2996952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</p:txBody>
      </p:sp>
    </p:spTree>
    <p:extLst>
      <p:ext uri="{BB962C8B-B14F-4D97-AF65-F5344CB8AC3E}">
        <p14:creationId xmlns:p14="http://schemas.microsoft.com/office/powerpoint/2010/main" val="3659426788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97152"/>
            <a:ext cx="2544371" cy="1431209"/>
          </a:xfrm>
          <a:prstGeom prst="rect">
            <a:avLst/>
          </a:prstGeom>
        </p:spPr>
      </p:pic>
      <p:pic>
        <p:nvPicPr>
          <p:cNvPr id="16" name="Imagen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36397"/>
            <a:ext cx="2544371" cy="1431209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+LTE @AWS</a:t>
            </a: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"/>
          <a:stretch>
            <a:fillRect/>
          </a:stretch>
        </p:blipFill>
        <p:spPr bwMode="auto">
          <a:xfrm>
            <a:off x="3275856" y="2976217"/>
            <a:ext cx="237631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03" y="1196751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842420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recto"/>
          <p:cNvCxnSpPr>
            <a:stCxn id="4" idx="3"/>
            <a:endCxn id="5" idx="1"/>
          </p:cNvCxnSpPr>
          <p:nvPr/>
        </p:nvCxnSpPr>
        <p:spPr>
          <a:xfrm flipV="1">
            <a:off x="5652171" y="2518532"/>
            <a:ext cx="2221532" cy="13217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>
            <a:stCxn id="4" idx="3"/>
            <a:endCxn id="6" idx="1"/>
          </p:cNvCxnSpPr>
          <p:nvPr/>
        </p:nvCxnSpPr>
        <p:spPr>
          <a:xfrm>
            <a:off x="5652171" y="3840313"/>
            <a:ext cx="2232197" cy="13238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6876256" y="3284984"/>
            <a:ext cx="0" cy="1008112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angular"/>
          <p:cNvCxnSpPr/>
          <p:nvPr/>
        </p:nvCxnSpPr>
        <p:spPr>
          <a:xfrm flipV="1">
            <a:off x="2532656" y="4005064"/>
            <a:ext cx="1103240" cy="104693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angular"/>
          <p:cNvCxnSpPr/>
          <p:nvPr/>
        </p:nvCxnSpPr>
        <p:spPr>
          <a:xfrm flipV="1">
            <a:off x="2577401" y="4157464"/>
            <a:ext cx="1562551" cy="1531986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5940152" y="3666510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Hasta 16 </a:t>
            </a:r>
            <a:r>
              <a:rPr lang="es-AR" dirty="0" err="1" smtClean="0"/>
              <a:t>RUs</a:t>
            </a:r>
            <a:r>
              <a:rPr lang="es-AR" dirty="0" smtClean="0"/>
              <a:t> SISO</a:t>
            </a:r>
            <a:endParaRPr lang="es-AR" dirty="0"/>
          </a:p>
        </p:txBody>
      </p:sp>
      <p:sp>
        <p:nvSpPr>
          <p:cNvPr id="22" name="21 CuadroTexto"/>
          <p:cNvSpPr txBox="1"/>
          <p:nvPr/>
        </p:nvSpPr>
        <p:spPr>
          <a:xfrm>
            <a:off x="7233784" y="1268760"/>
            <a:ext cx="643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  <a:p>
            <a:pPr algn="ctr"/>
            <a:r>
              <a:rPr lang="es-AR" dirty="0"/>
              <a:t>+</a:t>
            </a:r>
            <a:endParaRPr lang="es-AR" dirty="0" smtClean="0"/>
          </a:p>
          <a:p>
            <a:pPr algn="ctr"/>
            <a:r>
              <a:rPr lang="es-AR" dirty="0" smtClean="0"/>
              <a:t>AWS</a:t>
            </a:r>
            <a:endParaRPr lang="es-AR" dirty="0"/>
          </a:p>
        </p:txBody>
      </p:sp>
      <p:sp>
        <p:nvSpPr>
          <p:cNvPr id="20" name="19 CuadroTexto"/>
          <p:cNvSpPr txBox="1"/>
          <p:nvPr/>
        </p:nvSpPr>
        <p:spPr>
          <a:xfrm>
            <a:off x="954815" y="2996952"/>
            <a:ext cx="643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  <a:p>
            <a:pPr algn="ctr"/>
            <a:r>
              <a:rPr lang="es-AR" dirty="0" smtClean="0"/>
              <a:t>+</a:t>
            </a:r>
          </a:p>
          <a:p>
            <a:pPr algn="ctr"/>
            <a:r>
              <a:rPr lang="es-AR" dirty="0" smtClean="0"/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2214605219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+LTE MIMO @AWS</a:t>
            </a: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"/>
          <a:stretch>
            <a:fillRect/>
          </a:stretch>
        </p:blipFill>
        <p:spPr bwMode="auto">
          <a:xfrm>
            <a:off x="3275856" y="2976217"/>
            <a:ext cx="237631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03" y="1196751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842420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recto"/>
          <p:cNvCxnSpPr/>
          <p:nvPr/>
        </p:nvCxnSpPr>
        <p:spPr>
          <a:xfrm flipV="1">
            <a:off x="5652171" y="2420888"/>
            <a:ext cx="2221532" cy="13217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5652171" y="3742669"/>
            <a:ext cx="2232197" cy="13238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6876256" y="3284984"/>
            <a:ext cx="0" cy="1008112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6062781" y="3666510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Hasta 8 </a:t>
            </a:r>
            <a:r>
              <a:rPr lang="es-AR" dirty="0" err="1" smtClean="0"/>
              <a:t>RUs</a:t>
            </a:r>
            <a:r>
              <a:rPr lang="es-AR" dirty="0" smtClean="0"/>
              <a:t> MIMO</a:t>
            </a:r>
            <a:endParaRPr lang="es-AR" dirty="0"/>
          </a:p>
        </p:txBody>
      </p:sp>
      <p:cxnSp>
        <p:nvCxnSpPr>
          <p:cNvPr id="18" name="17 Conector angular"/>
          <p:cNvCxnSpPr/>
          <p:nvPr/>
        </p:nvCxnSpPr>
        <p:spPr>
          <a:xfrm flipV="1">
            <a:off x="2532656" y="4005064"/>
            <a:ext cx="1103240" cy="104693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angular"/>
          <p:cNvCxnSpPr/>
          <p:nvPr/>
        </p:nvCxnSpPr>
        <p:spPr>
          <a:xfrm flipV="1">
            <a:off x="2532656" y="4157464"/>
            <a:ext cx="1751312" cy="1355292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/>
          <p:nvPr/>
        </p:nvCxnSpPr>
        <p:spPr>
          <a:xfrm flipV="1">
            <a:off x="2532656" y="4326278"/>
            <a:ext cx="2111352" cy="1334970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7041620" y="1124744"/>
            <a:ext cx="643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  <a:p>
            <a:pPr algn="ctr"/>
            <a:r>
              <a:rPr lang="es-AR" dirty="0"/>
              <a:t>+</a:t>
            </a:r>
            <a:endParaRPr lang="es-AR" dirty="0" smtClean="0"/>
          </a:p>
          <a:p>
            <a:pPr algn="ctr"/>
            <a:r>
              <a:rPr lang="es-AR" dirty="0" smtClean="0"/>
              <a:t>AWS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954815" y="2996952"/>
            <a:ext cx="643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  <a:p>
            <a:pPr algn="ctr"/>
            <a:r>
              <a:rPr lang="es-AR" dirty="0" smtClean="0"/>
              <a:t>+</a:t>
            </a:r>
          </a:p>
          <a:p>
            <a:pPr algn="ctr"/>
            <a:r>
              <a:rPr lang="es-AR" dirty="0" smtClean="0"/>
              <a:t>AWS</a:t>
            </a:r>
          </a:p>
        </p:txBody>
      </p:sp>
      <p:cxnSp>
        <p:nvCxnSpPr>
          <p:cNvPr id="21" name="20 Conector recto"/>
          <p:cNvCxnSpPr/>
          <p:nvPr/>
        </p:nvCxnSpPr>
        <p:spPr>
          <a:xfrm flipV="1">
            <a:off x="5652120" y="2573288"/>
            <a:ext cx="2221532" cy="13217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652120" y="3895069"/>
            <a:ext cx="2232197" cy="13238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4355976" y="3212976"/>
            <a:ext cx="0" cy="15121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232858" y="2628237"/>
            <a:ext cx="1123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smtClean="0">
                <a:solidFill>
                  <a:srgbClr val="FF0000"/>
                </a:solidFill>
              </a:rPr>
              <a:t>Canal Principal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4355976" y="2636912"/>
            <a:ext cx="1123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smtClean="0">
                <a:solidFill>
                  <a:srgbClr val="FF0000"/>
                </a:solidFill>
              </a:rPr>
              <a:t>Canal MIMO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37625" y="3810074"/>
            <a:ext cx="12778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/>
              <a:t>+</a:t>
            </a:r>
          </a:p>
          <a:p>
            <a:pPr algn="ctr"/>
            <a:r>
              <a:rPr lang="es-AR" dirty="0"/>
              <a:t>AWS MIMO</a:t>
            </a:r>
          </a:p>
        </p:txBody>
      </p:sp>
      <p:sp>
        <p:nvSpPr>
          <p:cNvPr id="26" name="25 Rectángulo"/>
          <p:cNvSpPr/>
          <p:nvPr/>
        </p:nvSpPr>
        <p:spPr>
          <a:xfrm>
            <a:off x="6724430" y="1844824"/>
            <a:ext cx="12778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/>
              <a:t>+</a:t>
            </a:r>
          </a:p>
          <a:p>
            <a:pPr algn="ctr"/>
            <a:r>
              <a:rPr lang="es-AR" dirty="0"/>
              <a:t>AWS MIMO</a:t>
            </a:r>
          </a:p>
        </p:txBody>
      </p:sp>
      <p:pic>
        <p:nvPicPr>
          <p:cNvPr id="27" name="Imagen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97152"/>
            <a:ext cx="2544371" cy="1431209"/>
          </a:xfrm>
          <a:prstGeom prst="rect">
            <a:avLst/>
          </a:prstGeom>
        </p:spPr>
      </p:pic>
      <p:pic>
        <p:nvPicPr>
          <p:cNvPr id="28" name="Imagen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36397"/>
            <a:ext cx="2544371" cy="14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0791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10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Sectorización</a:t>
            </a: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"/>
          <a:stretch>
            <a:fillRect/>
          </a:stretch>
        </p:blipFill>
        <p:spPr bwMode="auto">
          <a:xfrm>
            <a:off x="3275856" y="2976217"/>
            <a:ext cx="237631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03" y="1196751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842420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recto"/>
          <p:cNvCxnSpPr>
            <a:stCxn id="4" idx="3"/>
            <a:endCxn id="5" idx="1"/>
          </p:cNvCxnSpPr>
          <p:nvPr/>
        </p:nvCxnSpPr>
        <p:spPr>
          <a:xfrm flipV="1">
            <a:off x="5652171" y="2518532"/>
            <a:ext cx="2221532" cy="13217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>
            <a:stCxn id="4" idx="3"/>
            <a:endCxn id="6" idx="1"/>
          </p:cNvCxnSpPr>
          <p:nvPr/>
        </p:nvCxnSpPr>
        <p:spPr>
          <a:xfrm>
            <a:off x="5652171" y="3840313"/>
            <a:ext cx="2232197" cy="13238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6876256" y="3284984"/>
            <a:ext cx="0" cy="1008112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5940152" y="3666510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Hasta 16 </a:t>
            </a:r>
            <a:r>
              <a:rPr lang="es-AR" dirty="0" err="1" smtClean="0"/>
              <a:t>RUs</a:t>
            </a:r>
            <a:r>
              <a:rPr lang="es-AR" dirty="0" smtClean="0"/>
              <a:t> SISO</a:t>
            </a:r>
            <a:endParaRPr lang="es-AR" dirty="0"/>
          </a:p>
        </p:txBody>
      </p:sp>
      <p:cxnSp>
        <p:nvCxnSpPr>
          <p:cNvPr id="18" name="17 Conector angular"/>
          <p:cNvCxnSpPr/>
          <p:nvPr/>
        </p:nvCxnSpPr>
        <p:spPr>
          <a:xfrm flipV="1">
            <a:off x="2532656" y="4005064"/>
            <a:ext cx="1103240" cy="104693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801921" y="2996952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  <a:p>
            <a:pPr algn="ctr"/>
            <a:r>
              <a:rPr lang="es-AR" dirty="0" smtClean="0"/>
              <a:t>Sector 1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6746617" y="1271078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  <a:p>
            <a:pPr algn="ctr"/>
            <a:r>
              <a:rPr lang="es-AR" dirty="0" smtClean="0"/>
              <a:t>Sector 1</a:t>
            </a:r>
          </a:p>
        </p:txBody>
      </p:sp>
      <p:pic>
        <p:nvPicPr>
          <p:cNvPr id="17" name="Imagen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36397"/>
            <a:ext cx="2544371" cy="143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94640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1914" y="2083651"/>
            <a:ext cx="3917273" cy="434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29"/>
          <p:cNvGrpSpPr>
            <a:grpSpLocks/>
          </p:cNvGrpSpPr>
          <p:nvPr/>
        </p:nvGrpSpPr>
        <p:grpSpPr bwMode="auto">
          <a:xfrm>
            <a:off x="5559243" y="2022443"/>
            <a:ext cx="2914831" cy="4406932"/>
            <a:chOff x="5072066" y="1285860"/>
            <a:chExt cx="3402112" cy="5143536"/>
          </a:xfrm>
        </p:grpSpPr>
        <p:pic>
          <p:nvPicPr>
            <p:cNvPr id="8" name="Picture 4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72066" y="1285860"/>
              <a:ext cx="3319578" cy="5143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6987814" y="5850748"/>
              <a:ext cx="90601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000">
                  <a:ea typeface="Dotum" pitchFamily="34" charset="-127"/>
                </a:rPr>
                <a:t>Base Station</a:t>
              </a:r>
            </a:p>
          </p:txBody>
        </p:sp>
        <p:sp>
          <p:nvSpPr>
            <p:cNvPr id="10" name="TextBox 13"/>
            <p:cNvSpPr txBox="1">
              <a:spLocks noChangeArrowheads="1"/>
            </p:cNvSpPr>
            <p:nvPr/>
          </p:nvSpPr>
          <p:spPr bwMode="auto">
            <a:xfrm>
              <a:off x="5592566" y="3670699"/>
              <a:ext cx="64793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>
                  <a:solidFill>
                    <a:srgbClr val="CC0000"/>
                  </a:solidFill>
                  <a:ea typeface="Dotum" pitchFamily="34" charset="-127"/>
                </a:rPr>
                <a:t>WiFi AP</a:t>
              </a:r>
            </a:p>
          </p:txBody>
        </p: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5554559" y="3292078"/>
              <a:ext cx="65434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>
                  <a:ea typeface="Dotum" pitchFamily="34" charset="-127"/>
                </a:rPr>
                <a:t>Diplexer</a:t>
              </a:r>
            </a:p>
          </p:txBody>
        </p:sp>
        <p:sp>
          <p:nvSpPr>
            <p:cNvPr id="12" name="TextBox 15"/>
            <p:cNvSpPr txBox="1">
              <a:spLocks noChangeArrowheads="1"/>
            </p:cNvSpPr>
            <p:nvPr/>
          </p:nvSpPr>
          <p:spPr bwMode="auto">
            <a:xfrm>
              <a:off x="7816626" y="1868080"/>
              <a:ext cx="65755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>
                  <a:ea typeface="Dotum" pitchFamily="34" charset="-127"/>
                </a:rPr>
                <a:t>Donor</a:t>
              </a:r>
            </a:p>
            <a:p>
              <a:pPr algn="ctr"/>
              <a:r>
                <a:rPr lang="en-US" altLang="zh-CN" sz="1000">
                  <a:ea typeface="Dotum" pitchFamily="34" charset="-127"/>
                </a:rPr>
                <a:t>Antenna</a:t>
              </a:r>
            </a:p>
          </p:txBody>
        </p:sp>
        <p:sp>
          <p:nvSpPr>
            <p:cNvPr id="13" name="TextBox 17"/>
            <p:cNvSpPr txBox="1">
              <a:spLocks noChangeArrowheads="1"/>
            </p:cNvSpPr>
            <p:nvPr/>
          </p:nvSpPr>
          <p:spPr bwMode="auto">
            <a:xfrm>
              <a:off x="7700151" y="4207674"/>
              <a:ext cx="70884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>
                  <a:ea typeface="Dotum" pitchFamily="34" charset="-127"/>
                </a:rPr>
                <a:t>Off-Air</a:t>
              </a:r>
              <a:br>
                <a:rPr lang="en-US" altLang="zh-CN" sz="1000">
                  <a:ea typeface="Dotum" pitchFamily="34" charset="-127"/>
                </a:rPr>
              </a:br>
              <a:r>
                <a:rPr lang="en-US" altLang="zh-CN" sz="1000">
                  <a:ea typeface="Dotum" pitchFamily="34" charset="-127"/>
                </a:rPr>
                <a:t>Repeater</a:t>
              </a:r>
            </a:p>
          </p:txBody>
        </p:sp>
        <p:sp>
          <p:nvSpPr>
            <p:cNvPr id="14" name="TextBox 18"/>
            <p:cNvSpPr txBox="1">
              <a:spLocks noChangeArrowheads="1"/>
            </p:cNvSpPr>
            <p:nvPr/>
          </p:nvSpPr>
          <p:spPr bwMode="auto">
            <a:xfrm>
              <a:off x="6326972" y="3589736"/>
              <a:ext cx="65755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>
                  <a:ea typeface="Dotum" pitchFamily="34" charset="-127"/>
                </a:rPr>
                <a:t>Indoor</a:t>
              </a:r>
            </a:p>
            <a:p>
              <a:pPr algn="ctr"/>
              <a:r>
                <a:rPr lang="en-US" altLang="zh-CN" sz="1000">
                  <a:ea typeface="Dotum" pitchFamily="34" charset="-127"/>
                </a:rPr>
                <a:t>Antenna</a:t>
              </a:r>
            </a:p>
          </p:txBody>
        </p: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7556703" y="3200398"/>
              <a:ext cx="63190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>
                  <a:ea typeface="Dotum" pitchFamily="34" charset="-127"/>
                </a:rPr>
                <a:t>Coupler</a:t>
              </a:r>
            </a:p>
          </p:txBody>
        </p:sp>
        <p:sp>
          <p:nvSpPr>
            <p:cNvPr id="16" name="TextBox 20"/>
            <p:cNvSpPr txBox="1">
              <a:spLocks noChangeArrowheads="1"/>
            </p:cNvSpPr>
            <p:nvPr/>
          </p:nvSpPr>
          <p:spPr bwMode="auto">
            <a:xfrm>
              <a:off x="5389041" y="4095755"/>
              <a:ext cx="582212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>
                  <a:ea typeface="Dotum" pitchFamily="34" charset="-127"/>
                </a:rPr>
                <a:t>Splitter</a:t>
              </a:r>
            </a:p>
          </p:txBody>
        </p:sp>
        <p:sp>
          <p:nvSpPr>
            <p:cNvPr id="17" name="TextBox 21"/>
            <p:cNvSpPr txBox="1">
              <a:spLocks noChangeArrowheads="1"/>
            </p:cNvSpPr>
            <p:nvPr/>
          </p:nvSpPr>
          <p:spPr bwMode="auto">
            <a:xfrm>
              <a:off x="6163907" y="1683532"/>
              <a:ext cx="65755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000">
                  <a:ea typeface="Dotum" pitchFamily="34" charset="-127"/>
                </a:rPr>
                <a:t>Indoor</a:t>
              </a:r>
            </a:p>
            <a:p>
              <a:pPr algn="ctr"/>
              <a:r>
                <a:rPr lang="en-US" altLang="zh-CN" sz="1000">
                  <a:ea typeface="Dotum" pitchFamily="34" charset="-127"/>
                </a:rPr>
                <a:t>Antenna</a:t>
              </a:r>
            </a:p>
          </p:txBody>
        </p:sp>
        <p:sp>
          <p:nvSpPr>
            <p:cNvPr id="18" name="TextBox 22"/>
            <p:cNvSpPr txBox="1">
              <a:spLocks noChangeArrowheads="1"/>
            </p:cNvSpPr>
            <p:nvPr/>
          </p:nvSpPr>
          <p:spPr bwMode="auto">
            <a:xfrm>
              <a:off x="5572133" y="5461411"/>
              <a:ext cx="785818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000">
                  <a:ea typeface="Dotum" pitchFamily="34" charset="-127"/>
                </a:rPr>
                <a:t>Fiber Optic</a:t>
              </a:r>
              <a:br>
                <a:rPr lang="en-US" altLang="zh-CN" sz="1000">
                  <a:ea typeface="Dotum" pitchFamily="34" charset="-127"/>
                </a:rPr>
              </a:br>
              <a:r>
                <a:rPr lang="en-US" altLang="zh-CN" sz="1000">
                  <a:ea typeface="Dotum" pitchFamily="34" charset="-127"/>
                </a:rPr>
                <a:t>Repeater</a:t>
              </a:r>
            </a:p>
          </p:txBody>
        </p:sp>
        <p:pic>
          <p:nvPicPr>
            <p:cNvPr id="19" name="Picture 54"/>
            <p:cNvPicPr>
              <a:picLocks noChangeAspect="1" noChangeArrowheads="1"/>
            </p:cNvPicPr>
            <p:nvPr/>
          </p:nvPicPr>
          <p:blipFill>
            <a:blip r:embed="rId4" cstate="print"/>
            <a:srcRect l="5502" t="2260" r="6996" b="3671"/>
            <a:stretch>
              <a:fillRect/>
            </a:stretch>
          </p:blipFill>
          <p:spPr bwMode="auto">
            <a:xfrm>
              <a:off x="7855860" y="5274482"/>
              <a:ext cx="293027" cy="594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Box 55"/>
            <p:cNvSpPr txBox="1">
              <a:spLocks noChangeArrowheads="1"/>
            </p:cNvSpPr>
            <p:nvPr/>
          </p:nvSpPr>
          <p:spPr bwMode="auto">
            <a:xfrm>
              <a:off x="6933868" y="5489987"/>
              <a:ext cx="264827" cy="138113"/>
            </a:xfrm>
            <a:prstGeom prst="rect">
              <a:avLst/>
            </a:prstGeom>
            <a:solidFill>
              <a:srgbClr val="8AE4EE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600">
                  <a:ea typeface="宋体" charset="-122"/>
                </a:rPr>
                <a:t>700</a:t>
              </a:r>
              <a:endParaRPr lang="zh-CN" altLang="en-US" sz="600">
                <a:ea typeface="宋体" charset="-122"/>
              </a:endParaRPr>
            </a:p>
          </p:txBody>
        </p:sp>
        <p:sp>
          <p:nvSpPr>
            <p:cNvPr id="21" name="TextBox 56"/>
            <p:cNvSpPr txBox="1">
              <a:spLocks noChangeArrowheads="1"/>
            </p:cNvSpPr>
            <p:nvPr/>
          </p:nvSpPr>
          <p:spPr bwMode="auto">
            <a:xfrm>
              <a:off x="7272259" y="5497130"/>
              <a:ext cx="264827" cy="138113"/>
            </a:xfrm>
            <a:prstGeom prst="rect">
              <a:avLst/>
            </a:prstGeom>
            <a:solidFill>
              <a:srgbClr val="8AE4EE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600">
                  <a:ea typeface="宋体" charset="-122"/>
                </a:rPr>
                <a:t>850</a:t>
              </a:r>
              <a:endParaRPr lang="zh-CN" altLang="en-US" sz="600">
                <a:ea typeface="宋体" charset="-122"/>
              </a:endParaRPr>
            </a:p>
          </p:txBody>
        </p:sp>
        <p:sp>
          <p:nvSpPr>
            <p:cNvPr id="22" name="TextBox 57"/>
            <p:cNvSpPr txBox="1">
              <a:spLocks noChangeArrowheads="1"/>
            </p:cNvSpPr>
            <p:nvPr/>
          </p:nvSpPr>
          <p:spPr bwMode="auto">
            <a:xfrm>
              <a:off x="7559155" y="5489987"/>
              <a:ext cx="286896" cy="138113"/>
            </a:xfrm>
            <a:prstGeom prst="rect">
              <a:avLst/>
            </a:prstGeom>
            <a:solidFill>
              <a:srgbClr val="8AE4EE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600">
                  <a:ea typeface="宋体" charset="-122"/>
                </a:rPr>
                <a:t>1900</a:t>
              </a:r>
              <a:endParaRPr lang="zh-CN" altLang="en-US" sz="600">
                <a:ea typeface="宋体" charset="-122"/>
              </a:endParaRPr>
            </a:p>
          </p:txBody>
        </p:sp>
        <p:sp>
          <p:nvSpPr>
            <p:cNvPr id="23" name="TextBox 58"/>
            <p:cNvSpPr txBox="1">
              <a:spLocks noChangeArrowheads="1"/>
            </p:cNvSpPr>
            <p:nvPr/>
          </p:nvSpPr>
          <p:spPr bwMode="auto">
            <a:xfrm>
              <a:off x="7864442" y="5500702"/>
              <a:ext cx="286896" cy="138113"/>
            </a:xfrm>
            <a:prstGeom prst="rect">
              <a:avLst/>
            </a:prstGeom>
            <a:solidFill>
              <a:srgbClr val="8AE4EE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600">
                  <a:ea typeface="宋体" charset="-122"/>
                </a:rPr>
                <a:t>AWS</a:t>
              </a:r>
              <a:endParaRPr lang="zh-CN" altLang="en-US" sz="600">
                <a:ea typeface="宋体" charset="-122"/>
              </a:endParaRPr>
            </a:p>
          </p:txBody>
        </p:sp>
        <p:cxnSp>
          <p:nvCxnSpPr>
            <p:cNvPr id="24" name="Straight Connector 60"/>
            <p:cNvCxnSpPr>
              <a:cxnSpLocks noChangeShapeType="1"/>
            </p:cNvCxnSpPr>
            <p:nvPr/>
          </p:nvCxnSpPr>
          <p:spPr bwMode="auto">
            <a:xfrm flipV="1">
              <a:off x="6623677" y="5150656"/>
              <a:ext cx="0" cy="448869"/>
            </a:xfrm>
            <a:prstGeom prst="line">
              <a:avLst/>
            </a:prstGeom>
            <a:noFill/>
            <a:ln w="9525" algn="ctr">
              <a:solidFill>
                <a:srgbClr val="EE8EEE"/>
              </a:solidFill>
              <a:round/>
              <a:headEnd/>
              <a:tailEnd/>
            </a:ln>
          </p:spPr>
        </p:cxnSp>
        <p:cxnSp>
          <p:nvCxnSpPr>
            <p:cNvPr id="25" name="Straight Connector 62"/>
            <p:cNvCxnSpPr>
              <a:cxnSpLocks noChangeShapeType="1"/>
            </p:cNvCxnSpPr>
            <p:nvPr/>
          </p:nvCxnSpPr>
          <p:spPr bwMode="auto">
            <a:xfrm>
              <a:off x="6624903" y="5147084"/>
              <a:ext cx="1371953" cy="0"/>
            </a:xfrm>
            <a:prstGeom prst="line">
              <a:avLst/>
            </a:prstGeom>
            <a:noFill/>
            <a:ln w="9525" algn="ctr">
              <a:solidFill>
                <a:srgbClr val="EE8EEE"/>
              </a:solidFill>
              <a:round/>
              <a:headEnd/>
              <a:tailEnd/>
            </a:ln>
          </p:spPr>
        </p:cxnSp>
        <p:cxnSp>
          <p:nvCxnSpPr>
            <p:cNvPr id="26" name="Straight Connector 66"/>
            <p:cNvCxnSpPr>
              <a:cxnSpLocks noChangeShapeType="1"/>
            </p:cNvCxnSpPr>
            <p:nvPr/>
          </p:nvCxnSpPr>
          <p:spPr bwMode="auto">
            <a:xfrm>
              <a:off x="7996856" y="5144703"/>
              <a:ext cx="0" cy="123826"/>
            </a:xfrm>
            <a:prstGeom prst="line">
              <a:avLst/>
            </a:prstGeom>
            <a:noFill/>
            <a:ln w="9525" algn="ctr">
              <a:solidFill>
                <a:srgbClr val="EE8EEE"/>
              </a:solidFill>
              <a:round/>
              <a:headEnd/>
              <a:tailEnd/>
            </a:ln>
          </p:spPr>
        </p:cxnSp>
      </p:grp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239000" cy="685800"/>
          </a:xfrm>
        </p:spPr>
        <p:txBody>
          <a:bodyPr/>
          <a:lstStyle/>
          <a:p>
            <a:r>
              <a:rPr lang="es-AR" dirty="0" smtClean="0"/>
              <a:t>COMBA </a:t>
            </a:r>
            <a:r>
              <a:rPr lang="es-AR" dirty="0" err="1" smtClean="0"/>
              <a:t>MultiBand</a:t>
            </a:r>
            <a:r>
              <a:rPr lang="es-AR" dirty="0" smtClean="0"/>
              <a:t> DAS</a:t>
            </a:r>
            <a:endParaRPr lang="es-AR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s-AR" dirty="0" smtClean="0"/>
              <a:t>Solución DAS Activo COMBA</a:t>
            </a:r>
          </a:p>
        </p:txBody>
      </p:sp>
    </p:spTree>
    <p:extLst>
      <p:ext uri="{BB962C8B-B14F-4D97-AF65-F5344CB8AC3E}">
        <p14:creationId xmlns:p14="http://schemas.microsoft.com/office/powerpoint/2010/main" val="3034101013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Sectorización</a:t>
            </a: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"/>
          <a:stretch>
            <a:fillRect/>
          </a:stretch>
        </p:blipFill>
        <p:spPr bwMode="auto">
          <a:xfrm>
            <a:off x="3275856" y="2976217"/>
            <a:ext cx="237631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03" y="1196751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842420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7 Conector recto"/>
          <p:cNvCxnSpPr/>
          <p:nvPr/>
        </p:nvCxnSpPr>
        <p:spPr>
          <a:xfrm flipV="1">
            <a:off x="5652171" y="2420888"/>
            <a:ext cx="2221532" cy="13217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/>
          <p:cNvCxnSpPr/>
          <p:nvPr/>
        </p:nvCxnSpPr>
        <p:spPr>
          <a:xfrm>
            <a:off x="5652171" y="3742669"/>
            <a:ext cx="2232197" cy="13238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6876256" y="3284984"/>
            <a:ext cx="0" cy="1008112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6005875" y="3564305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Hasta 16 </a:t>
            </a:r>
            <a:r>
              <a:rPr lang="es-AR" dirty="0" err="1" smtClean="0"/>
              <a:t>RUs</a:t>
            </a:r>
            <a:r>
              <a:rPr lang="es-AR" dirty="0" smtClean="0"/>
              <a:t> SISO</a:t>
            </a:r>
          </a:p>
        </p:txBody>
      </p:sp>
      <p:cxnSp>
        <p:nvCxnSpPr>
          <p:cNvPr id="18" name="17 Conector angular"/>
          <p:cNvCxnSpPr/>
          <p:nvPr/>
        </p:nvCxnSpPr>
        <p:spPr>
          <a:xfrm flipV="1">
            <a:off x="2532656" y="4005064"/>
            <a:ext cx="1103240" cy="104693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/>
          <p:nvPr/>
        </p:nvCxnSpPr>
        <p:spPr>
          <a:xfrm flipV="1">
            <a:off x="2532656" y="4326278"/>
            <a:ext cx="2111352" cy="118647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801921" y="2996952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  <a:p>
            <a:pPr algn="ctr"/>
            <a:r>
              <a:rPr lang="es-AR" dirty="0" smtClean="0"/>
              <a:t>Sector 1</a:t>
            </a:r>
          </a:p>
        </p:txBody>
      </p:sp>
      <p:cxnSp>
        <p:nvCxnSpPr>
          <p:cNvPr id="21" name="20 Conector recto"/>
          <p:cNvCxnSpPr/>
          <p:nvPr/>
        </p:nvCxnSpPr>
        <p:spPr>
          <a:xfrm flipV="1">
            <a:off x="5652120" y="2573288"/>
            <a:ext cx="2221532" cy="13217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652120" y="3895069"/>
            <a:ext cx="2232197" cy="13238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/>
          <p:cNvCxnSpPr/>
          <p:nvPr/>
        </p:nvCxnSpPr>
        <p:spPr>
          <a:xfrm>
            <a:off x="4355976" y="3212976"/>
            <a:ext cx="0" cy="151216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3232858" y="2628237"/>
            <a:ext cx="112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smtClean="0">
                <a:solidFill>
                  <a:srgbClr val="FF0000"/>
                </a:solidFill>
              </a:rPr>
              <a:t>Sector 1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25" name="24 CuadroTexto"/>
          <p:cNvSpPr txBox="1"/>
          <p:nvPr/>
        </p:nvSpPr>
        <p:spPr>
          <a:xfrm>
            <a:off x="4355976" y="2636912"/>
            <a:ext cx="112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smtClean="0">
                <a:solidFill>
                  <a:srgbClr val="FF0000"/>
                </a:solidFill>
              </a:rPr>
              <a:t>Sector 2</a:t>
            </a:r>
            <a:endParaRPr lang="es-AR" b="1" dirty="0">
              <a:solidFill>
                <a:srgbClr val="FF0000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637625" y="3501008"/>
            <a:ext cx="1277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/>
              <a:t>+</a:t>
            </a:r>
          </a:p>
          <a:p>
            <a:pPr algn="ctr"/>
            <a:r>
              <a:rPr lang="es-AR" dirty="0" smtClean="0"/>
              <a:t>1900 Sector 2</a:t>
            </a:r>
            <a:endParaRPr lang="es-AR" dirty="0"/>
          </a:p>
        </p:txBody>
      </p:sp>
      <p:sp>
        <p:nvSpPr>
          <p:cNvPr id="27" name="26 CuadroTexto"/>
          <p:cNvSpPr txBox="1"/>
          <p:nvPr/>
        </p:nvSpPr>
        <p:spPr>
          <a:xfrm>
            <a:off x="6746617" y="1271078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  <a:p>
            <a:pPr algn="ctr"/>
            <a:r>
              <a:rPr lang="es-AR" dirty="0" smtClean="0"/>
              <a:t>Sector 1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6582321" y="1775134"/>
            <a:ext cx="1277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/>
              <a:t>x</a:t>
            </a:r>
            <a:r>
              <a:rPr lang="es-AR" dirty="0" smtClean="0"/>
              <a:t> 8 </a:t>
            </a:r>
            <a:r>
              <a:rPr lang="es-AR" dirty="0" err="1" smtClean="0"/>
              <a:t>RUs</a:t>
            </a:r>
            <a:endParaRPr lang="es-AR" dirty="0"/>
          </a:p>
        </p:txBody>
      </p:sp>
      <p:pic>
        <p:nvPicPr>
          <p:cNvPr id="26" name="Imagen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97152"/>
            <a:ext cx="2544371" cy="1431209"/>
          </a:xfrm>
          <a:prstGeom prst="rect">
            <a:avLst/>
          </a:prstGeom>
        </p:spPr>
      </p:pic>
      <p:pic>
        <p:nvPicPr>
          <p:cNvPr id="29" name="Imagen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36397"/>
            <a:ext cx="2544371" cy="1431209"/>
          </a:xfrm>
          <a:prstGeom prst="rect">
            <a:avLst/>
          </a:prstGeom>
        </p:spPr>
      </p:pic>
      <p:sp>
        <p:nvSpPr>
          <p:cNvPr id="30" name="29 CuadroTexto"/>
          <p:cNvSpPr txBox="1"/>
          <p:nvPr/>
        </p:nvSpPr>
        <p:spPr>
          <a:xfrm>
            <a:off x="6752520" y="5263550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dirty="0" smtClean="0"/>
              <a:t>1900</a:t>
            </a:r>
          </a:p>
          <a:p>
            <a:pPr algn="ctr"/>
            <a:r>
              <a:rPr lang="es-AR" dirty="0" smtClean="0"/>
              <a:t>Sector 2</a:t>
            </a:r>
          </a:p>
        </p:txBody>
      </p:sp>
      <p:sp>
        <p:nvSpPr>
          <p:cNvPr id="31" name="30 Rectángulo"/>
          <p:cNvSpPr/>
          <p:nvPr/>
        </p:nvSpPr>
        <p:spPr>
          <a:xfrm>
            <a:off x="6588224" y="5767606"/>
            <a:ext cx="12778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dirty="0"/>
              <a:t>x</a:t>
            </a:r>
            <a:r>
              <a:rPr lang="es-AR" dirty="0" smtClean="0"/>
              <a:t> 8 </a:t>
            </a:r>
            <a:r>
              <a:rPr lang="es-AR" dirty="0" err="1" smtClean="0"/>
              <a:t>RUs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25883960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10" grpId="0"/>
      <p:bldP spid="28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Solucion</a:t>
            </a:r>
            <a:r>
              <a:rPr lang="es-AR" dirty="0" smtClean="0"/>
              <a:t> </a:t>
            </a:r>
            <a:r>
              <a:rPr lang="es-AR" dirty="0" err="1" smtClean="0"/>
              <a:t>MultiBanda</a:t>
            </a:r>
            <a:r>
              <a:rPr lang="es-AR" dirty="0" smtClean="0"/>
              <a:t>/Operador</a:t>
            </a: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"/>
          <a:stretch>
            <a:fillRect/>
          </a:stretch>
        </p:blipFill>
        <p:spPr bwMode="auto">
          <a:xfrm>
            <a:off x="3275856" y="2976217"/>
            <a:ext cx="237631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842420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14 Conector recto"/>
          <p:cNvCxnSpPr/>
          <p:nvPr/>
        </p:nvCxnSpPr>
        <p:spPr>
          <a:xfrm>
            <a:off x="6876256" y="3284984"/>
            <a:ext cx="0" cy="1008112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6062781" y="3666510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Hasta 16 </a:t>
            </a:r>
            <a:r>
              <a:rPr lang="es-AR" dirty="0" err="1" smtClean="0"/>
              <a:t>RUs</a:t>
            </a:r>
            <a:r>
              <a:rPr lang="es-AR" dirty="0" smtClean="0"/>
              <a:t> SISO</a:t>
            </a:r>
            <a:endParaRPr lang="es-AR" dirty="0"/>
          </a:p>
        </p:txBody>
      </p:sp>
      <p:cxnSp>
        <p:nvCxnSpPr>
          <p:cNvPr id="18" name="17 Conector angular"/>
          <p:cNvCxnSpPr/>
          <p:nvPr/>
        </p:nvCxnSpPr>
        <p:spPr>
          <a:xfrm flipV="1">
            <a:off x="2532656" y="4005064"/>
            <a:ext cx="1103240" cy="57158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angular"/>
          <p:cNvCxnSpPr/>
          <p:nvPr/>
        </p:nvCxnSpPr>
        <p:spPr>
          <a:xfrm flipV="1">
            <a:off x="2532656" y="4157464"/>
            <a:ext cx="1319264" cy="909094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/>
          <p:nvPr/>
        </p:nvCxnSpPr>
        <p:spPr>
          <a:xfrm flipV="1">
            <a:off x="2532656" y="4326278"/>
            <a:ext cx="1535288" cy="118647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6848436" y="1672574"/>
            <a:ext cx="95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Hasta 3 Bandas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323528" y="2543169"/>
            <a:ext cx="19139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3 Bandas, </a:t>
            </a:r>
            <a:r>
              <a:rPr lang="es-AR" dirty="0" err="1" smtClean="0"/>
              <a:t>Tecnologias</a:t>
            </a:r>
            <a:r>
              <a:rPr lang="es-AR" dirty="0" smtClean="0"/>
              <a:t> y/o Operadores diferentes</a:t>
            </a:r>
          </a:p>
        </p:txBody>
      </p:sp>
      <p:cxnSp>
        <p:nvCxnSpPr>
          <p:cNvPr id="21" name="20 Conector recto"/>
          <p:cNvCxnSpPr/>
          <p:nvPr/>
        </p:nvCxnSpPr>
        <p:spPr>
          <a:xfrm flipV="1">
            <a:off x="5652120" y="2573288"/>
            <a:ext cx="2221532" cy="13217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652120" y="3895069"/>
            <a:ext cx="2232197" cy="13238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97152"/>
            <a:ext cx="2544371" cy="1431209"/>
          </a:xfrm>
          <a:prstGeom prst="rect">
            <a:avLst/>
          </a:prstGeom>
        </p:spPr>
      </p:pic>
      <p:pic>
        <p:nvPicPr>
          <p:cNvPr id="28" name="Imagen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36397"/>
            <a:ext cx="2544371" cy="1431209"/>
          </a:xfrm>
          <a:prstGeom prst="rect">
            <a:avLst/>
          </a:prstGeom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86" b="99174" l="7175" r="93722">
                        <a14:foregroundMark x1="24664" y1="7231" x2="24664" y2="7231"/>
                        <a14:foregroundMark x1="40807" y1="5372" x2="40807" y2="5372"/>
                        <a14:foregroundMark x1="74888" y1="48760" x2="74888" y2="48760"/>
                        <a14:foregroundMark x1="76233" y1="42769" x2="76233" y2="42769"/>
                        <a14:foregroundMark x1="77130" y1="30165" x2="77130" y2="30165"/>
                        <a14:foregroundMark x1="55157" y1="93388" x2="55157" y2="93388"/>
                        <a14:foregroundMark x1="62780" y1="97314" x2="62780" y2="97314"/>
                        <a14:foregroundMark x1="70852" y1="85124" x2="70852" y2="85124"/>
                        <a14:foregroundMark x1="73991" y1="88636" x2="73991" y2="88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74" y="1393530"/>
            <a:ext cx="777658" cy="168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Imagen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61048"/>
            <a:ext cx="2544371" cy="1431209"/>
          </a:xfrm>
          <a:prstGeom prst="rect">
            <a:avLst/>
          </a:prstGeom>
        </p:spPr>
      </p:pic>
      <p:sp>
        <p:nvSpPr>
          <p:cNvPr id="31" name="30 CuadroTexto"/>
          <p:cNvSpPr txBox="1"/>
          <p:nvPr/>
        </p:nvSpPr>
        <p:spPr>
          <a:xfrm>
            <a:off x="6848436" y="5291545"/>
            <a:ext cx="95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Hasta 3 Bandas</a:t>
            </a:r>
          </a:p>
        </p:txBody>
      </p:sp>
    </p:spTree>
    <p:extLst>
      <p:ext uri="{BB962C8B-B14F-4D97-AF65-F5344CB8AC3E}">
        <p14:creationId xmlns:p14="http://schemas.microsoft.com/office/powerpoint/2010/main" val="564465326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5238151"/>
            <a:ext cx="2544371" cy="1431209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Solucion</a:t>
            </a:r>
            <a:r>
              <a:rPr lang="es-AR" dirty="0" smtClean="0"/>
              <a:t> </a:t>
            </a:r>
            <a:r>
              <a:rPr lang="es-AR" dirty="0" err="1" smtClean="0"/>
              <a:t>MultiBanda</a:t>
            </a:r>
            <a:r>
              <a:rPr lang="es-AR" dirty="0" smtClean="0"/>
              <a:t>/Operador</a:t>
            </a:r>
            <a:endParaRPr lang="es-A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"/>
          <a:stretch>
            <a:fillRect/>
          </a:stretch>
        </p:blipFill>
        <p:spPr bwMode="auto">
          <a:xfrm>
            <a:off x="3275856" y="3068960"/>
            <a:ext cx="2376315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842420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14 Conector recto"/>
          <p:cNvCxnSpPr/>
          <p:nvPr/>
        </p:nvCxnSpPr>
        <p:spPr>
          <a:xfrm>
            <a:off x="6876256" y="3284984"/>
            <a:ext cx="0" cy="1008112"/>
          </a:xfrm>
          <a:prstGeom prst="line">
            <a:avLst/>
          </a:prstGeom>
          <a:ln w="285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15 CuadroTexto"/>
          <p:cNvSpPr txBox="1"/>
          <p:nvPr/>
        </p:nvSpPr>
        <p:spPr>
          <a:xfrm>
            <a:off x="6062781" y="3666510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Hasta 16 </a:t>
            </a:r>
            <a:r>
              <a:rPr lang="es-AR" dirty="0" err="1" smtClean="0"/>
              <a:t>RUs</a:t>
            </a:r>
            <a:r>
              <a:rPr lang="es-AR" dirty="0" smtClean="0"/>
              <a:t> SISO</a:t>
            </a:r>
            <a:endParaRPr lang="es-AR" dirty="0"/>
          </a:p>
        </p:txBody>
      </p:sp>
      <p:cxnSp>
        <p:nvCxnSpPr>
          <p:cNvPr id="18" name="17 Conector angular"/>
          <p:cNvCxnSpPr/>
          <p:nvPr/>
        </p:nvCxnSpPr>
        <p:spPr>
          <a:xfrm flipV="1">
            <a:off x="2532656" y="4005064"/>
            <a:ext cx="1103240" cy="57158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angular"/>
          <p:cNvCxnSpPr/>
          <p:nvPr/>
        </p:nvCxnSpPr>
        <p:spPr>
          <a:xfrm flipV="1">
            <a:off x="2532656" y="4157464"/>
            <a:ext cx="1319264" cy="909094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angular"/>
          <p:cNvCxnSpPr/>
          <p:nvPr/>
        </p:nvCxnSpPr>
        <p:spPr>
          <a:xfrm flipV="1">
            <a:off x="2532656" y="4326278"/>
            <a:ext cx="1535288" cy="1186478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6848436" y="1672574"/>
            <a:ext cx="95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Hasta 6 Bandas</a:t>
            </a:r>
          </a:p>
        </p:txBody>
      </p:sp>
      <p:sp>
        <p:nvSpPr>
          <p:cNvPr id="20" name="19 CuadroTexto"/>
          <p:cNvSpPr txBox="1"/>
          <p:nvPr/>
        </p:nvSpPr>
        <p:spPr>
          <a:xfrm>
            <a:off x="323528" y="2543169"/>
            <a:ext cx="19139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Hasta 6 Bandas, Tecnologías y/o Operadores diferentes</a:t>
            </a:r>
          </a:p>
          <a:p>
            <a:pPr algn="ctr"/>
            <a:r>
              <a:rPr lang="es-AR" dirty="0" smtClean="0"/>
              <a:t>+ 2 Bandas MIMO</a:t>
            </a:r>
          </a:p>
        </p:txBody>
      </p:sp>
      <p:cxnSp>
        <p:nvCxnSpPr>
          <p:cNvPr id="21" name="20 Conector recto"/>
          <p:cNvCxnSpPr/>
          <p:nvPr/>
        </p:nvCxnSpPr>
        <p:spPr>
          <a:xfrm flipV="1">
            <a:off x="5652120" y="2573288"/>
            <a:ext cx="2221532" cy="1321781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"/>
          <p:cNvCxnSpPr/>
          <p:nvPr/>
        </p:nvCxnSpPr>
        <p:spPr>
          <a:xfrm>
            <a:off x="5652120" y="3895069"/>
            <a:ext cx="2232197" cy="1323888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n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797152"/>
            <a:ext cx="2544371" cy="1431209"/>
          </a:xfrm>
          <a:prstGeom prst="rect">
            <a:avLst/>
          </a:prstGeom>
        </p:spPr>
      </p:pic>
      <p:pic>
        <p:nvPicPr>
          <p:cNvPr id="28" name="Imagen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336397"/>
            <a:ext cx="2544371" cy="1431209"/>
          </a:xfrm>
          <a:prstGeom prst="rect">
            <a:avLst/>
          </a:prstGeom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86" b="99174" l="7175" r="93722">
                        <a14:foregroundMark x1="24664" y1="7231" x2="24664" y2="7231"/>
                        <a14:foregroundMark x1="40807" y1="5372" x2="40807" y2="5372"/>
                        <a14:foregroundMark x1="74888" y1="48760" x2="74888" y2="48760"/>
                        <a14:foregroundMark x1="76233" y1="42769" x2="76233" y2="42769"/>
                        <a14:foregroundMark x1="77130" y1="30165" x2="77130" y2="30165"/>
                        <a14:foregroundMark x1="55157" y1="93388" x2="55157" y2="93388"/>
                        <a14:foregroundMark x1="62780" y1="97314" x2="62780" y2="97314"/>
                        <a14:foregroundMark x1="70852" y1="85124" x2="70852" y2="85124"/>
                        <a14:foregroundMark x1="73991" y1="88636" x2="73991" y2="88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474" y="1393530"/>
            <a:ext cx="777658" cy="168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Imagen 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1111" l="0" r="94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61048"/>
            <a:ext cx="2544371" cy="1431209"/>
          </a:xfrm>
          <a:prstGeom prst="rect">
            <a:avLst/>
          </a:prstGeom>
        </p:spPr>
      </p:pic>
      <p:sp>
        <p:nvSpPr>
          <p:cNvPr id="31" name="30 CuadroTexto"/>
          <p:cNvSpPr txBox="1"/>
          <p:nvPr/>
        </p:nvSpPr>
        <p:spPr>
          <a:xfrm>
            <a:off x="6848436" y="5291545"/>
            <a:ext cx="957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Hasta 6 Bandas</a:t>
            </a:r>
          </a:p>
        </p:txBody>
      </p:sp>
      <p:cxnSp>
        <p:nvCxnSpPr>
          <p:cNvPr id="25" name="24 Conector angular"/>
          <p:cNvCxnSpPr/>
          <p:nvPr/>
        </p:nvCxnSpPr>
        <p:spPr>
          <a:xfrm flipV="1">
            <a:off x="2532656" y="4478678"/>
            <a:ext cx="1751312" cy="1542610"/>
          </a:xfrm>
          <a:prstGeom prst="bentConnector3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86" b="99174" l="7175" r="93722">
                        <a14:foregroundMark x1="24664" y1="7231" x2="24664" y2="7231"/>
                        <a14:foregroundMark x1="40807" y1="5372" x2="40807" y2="5372"/>
                        <a14:foregroundMark x1="74888" y1="48760" x2="74888" y2="48760"/>
                        <a14:foregroundMark x1="76233" y1="42769" x2="76233" y2="42769"/>
                        <a14:foregroundMark x1="77130" y1="30165" x2="77130" y2="30165"/>
                        <a14:foregroundMark x1="55157" y1="93388" x2="55157" y2="93388"/>
                        <a14:foregroundMark x1="62780" y1="97314" x2="62780" y2="97314"/>
                        <a14:foregroundMark x1="70852" y1="85124" x2="70852" y2="85124"/>
                        <a14:foregroundMark x1="73991" y1="88636" x2="73991" y2="88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854" y="1393781"/>
            <a:ext cx="777658" cy="1688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2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849" y="3881783"/>
            <a:ext cx="657631" cy="26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9 Conector angular"/>
          <p:cNvCxnSpPr>
            <a:stCxn id="29" idx="2"/>
            <a:endCxn id="33" idx="2"/>
          </p:cNvCxnSpPr>
          <p:nvPr/>
        </p:nvCxnSpPr>
        <p:spPr>
          <a:xfrm rot="16200000" flipH="1">
            <a:off x="8549868" y="2840213"/>
            <a:ext cx="251" cy="483380"/>
          </a:xfrm>
          <a:prstGeom prst="bentConnector3">
            <a:avLst>
              <a:gd name="adj1" fmla="val 91175697"/>
            </a:avLst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angular"/>
          <p:cNvCxnSpPr/>
          <p:nvPr/>
        </p:nvCxnSpPr>
        <p:spPr>
          <a:xfrm rot="16200000" flipH="1">
            <a:off x="8402728" y="6283780"/>
            <a:ext cx="251" cy="483380"/>
          </a:xfrm>
          <a:prstGeom prst="bentConnector3">
            <a:avLst>
              <a:gd name="adj1" fmla="val 91175697"/>
            </a:avLst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6252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111"/>
            <a:ext cx="8568952" cy="528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Listo para crecimiento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40486535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3" name="Rectangle 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AR" altLang="es-AR" dirty="0" smtClean="0"/>
              <a:t>Plataforma II2 – RA1900</a:t>
            </a:r>
            <a:endParaRPr lang="es-AR" altLang="es-AR" dirty="0"/>
          </a:p>
        </p:txBody>
      </p:sp>
      <p:sp>
        <p:nvSpPr>
          <p:cNvPr id="116744" name="Rectangle 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altLang="es-AR" dirty="0" smtClean="0"/>
              <a:t>Solución DAS Activa</a:t>
            </a: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4176695809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7382" y="1816621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5489029"/>
            <a:ext cx="24098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79512" y="1268760"/>
            <a:ext cx="6408712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Características principales:</a:t>
            </a:r>
            <a:endParaRPr lang="es-ES" b="1" dirty="0"/>
          </a:p>
          <a:p>
            <a:endParaRPr lang="en-US" sz="1400" dirty="0" smtClean="0"/>
          </a:p>
          <a:p>
            <a:r>
              <a:rPr lang="en-US" sz="1400" dirty="0" smtClean="0"/>
              <a:t>•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</a:t>
            </a:r>
            <a:r>
              <a:rPr lang="en-US" sz="1400" dirty="0" err="1" smtClean="0"/>
              <a:t>óptico</a:t>
            </a:r>
            <a:r>
              <a:rPr lang="en-US" sz="1400" dirty="0" smtClean="0"/>
              <a:t> de </a:t>
            </a:r>
            <a:r>
              <a:rPr lang="en-US" sz="1400" dirty="0" err="1" smtClean="0"/>
              <a:t>banda</a:t>
            </a:r>
            <a:r>
              <a:rPr lang="en-US" sz="1400" dirty="0" smtClean="0"/>
              <a:t> </a:t>
            </a:r>
            <a:r>
              <a:rPr lang="en-US" sz="1400" dirty="0" err="1" smtClean="0"/>
              <a:t>ancha</a:t>
            </a:r>
            <a:r>
              <a:rPr lang="en-US" sz="1400" dirty="0" smtClean="0"/>
              <a:t>, </a:t>
            </a:r>
            <a:r>
              <a:rPr lang="en-US" sz="1400" dirty="0"/>
              <a:t>1900MHz broad band = 60MHz, </a:t>
            </a:r>
            <a:endParaRPr lang="en-US" sz="1400" dirty="0" smtClean="0"/>
          </a:p>
          <a:p>
            <a:r>
              <a:rPr lang="en-US" sz="1400" dirty="0" smtClean="0"/>
              <a:t>DL </a:t>
            </a:r>
            <a:r>
              <a:rPr lang="en-US" sz="1400" dirty="0"/>
              <a:t>output power =1W.</a:t>
            </a:r>
          </a:p>
          <a:p>
            <a:endParaRPr lang="en-US" sz="1400" dirty="0" smtClean="0"/>
          </a:p>
          <a:p>
            <a:r>
              <a:rPr lang="en-US" sz="1400" dirty="0" smtClean="0"/>
              <a:t>• </a:t>
            </a:r>
            <a:r>
              <a:rPr lang="en-US" sz="1400" dirty="0" err="1" smtClean="0"/>
              <a:t>Soporta</a:t>
            </a:r>
            <a:r>
              <a:rPr lang="en-US" sz="1400" dirty="0" smtClean="0"/>
              <a:t> </a:t>
            </a:r>
            <a:r>
              <a:rPr lang="en-US" sz="1400" dirty="0" err="1" smtClean="0"/>
              <a:t>sistema</a:t>
            </a:r>
            <a:r>
              <a:rPr lang="en-US" sz="1400" dirty="0" smtClean="0"/>
              <a:t> de </a:t>
            </a:r>
            <a:r>
              <a:rPr lang="en-US" sz="1400" dirty="0" err="1" smtClean="0"/>
              <a:t>señal</a:t>
            </a:r>
            <a:r>
              <a:rPr lang="en-US" sz="1400" dirty="0" smtClean="0"/>
              <a:t> </a:t>
            </a:r>
            <a:r>
              <a:rPr lang="en-US" sz="1400" dirty="0" err="1" smtClean="0"/>
              <a:t>multimodo</a:t>
            </a:r>
            <a:r>
              <a:rPr lang="en-US" sz="1400" dirty="0" smtClean="0"/>
              <a:t>, </a:t>
            </a:r>
            <a:r>
              <a:rPr lang="en-US" sz="1400" dirty="0" err="1" smtClean="0"/>
              <a:t>amplifica</a:t>
            </a:r>
            <a:r>
              <a:rPr lang="en-US" sz="1400" dirty="0" smtClean="0"/>
              <a:t> </a:t>
            </a:r>
            <a:r>
              <a:rPr lang="en-US" sz="1400" dirty="0" err="1" smtClean="0"/>
              <a:t>linealmente</a:t>
            </a:r>
            <a:r>
              <a:rPr lang="en-US" sz="1400" dirty="0" smtClean="0"/>
              <a:t> </a:t>
            </a:r>
            <a:r>
              <a:rPr lang="en-US" sz="1400" dirty="0" err="1" smtClean="0"/>
              <a:t>señales</a:t>
            </a:r>
            <a:r>
              <a:rPr lang="en-US" sz="1400" dirty="0" smtClean="0"/>
              <a:t> WCDMA</a:t>
            </a:r>
            <a:r>
              <a:rPr lang="en-US" sz="1400" dirty="0"/>
              <a:t>, CDMA </a:t>
            </a:r>
            <a:r>
              <a:rPr lang="en-US" sz="1400" dirty="0" smtClean="0"/>
              <a:t>y GSM.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• </a:t>
            </a:r>
            <a:r>
              <a:rPr lang="en-US" sz="1400" dirty="0" err="1" smtClean="0"/>
              <a:t>Transmisión</a:t>
            </a:r>
            <a:r>
              <a:rPr lang="en-US" sz="1400" dirty="0" smtClean="0"/>
              <a:t> </a:t>
            </a:r>
            <a:r>
              <a:rPr lang="en-US" sz="1400" dirty="0" err="1" smtClean="0"/>
              <a:t>sobre</a:t>
            </a:r>
            <a:r>
              <a:rPr lang="en-US" sz="1400" dirty="0" smtClean="0"/>
              <a:t> </a:t>
            </a:r>
            <a:r>
              <a:rPr lang="en-US" sz="1400" dirty="0" err="1" smtClean="0"/>
              <a:t>Fibra</a:t>
            </a:r>
            <a:r>
              <a:rPr lang="en-US" sz="1400" dirty="0" smtClean="0"/>
              <a:t> </a:t>
            </a:r>
            <a:r>
              <a:rPr lang="en-US" sz="1400" dirty="0" err="1" smtClean="0"/>
              <a:t>Óptica</a:t>
            </a:r>
            <a:r>
              <a:rPr lang="en-US" sz="1400" dirty="0" smtClean="0"/>
              <a:t> con un path loss </a:t>
            </a:r>
            <a:r>
              <a:rPr lang="en-US" sz="1400" dirty="0" err="1" smtClean="0"/>
              <a:t>maximo</a:t>
            </a:r>
            <a:r>
              <a:rPr lang="en-US" sz="1400" dirty="0" smtClean="0"/>
              <a:t> de 6.5dB </a:t>
            </a:r>
            <a:r>
              <a:rPr lang="en-US" sz="1400" dirty="0" smtClean="0">
                <a:sym typeface="Wingdings" pitchFamily="2" charset="2"/>
              </a:rPr>
              <a:t> 13km.</a:t>
            </a:r>
            <a:r>
              <a:rPr lang="en-US" sz="1400" dirty="0" smtClean="0"/>
              <a:t> </a:t>
            </a:r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• Terminal de </a:t>
            </a:r>
            <a:r>
              <a:rPr lang="en-US" sz="1400" dirty="0" err="1" smtClean="0"/>
              <a:t>Operación</a:t>
            </a:r>
            <a:r>
              <a:rPr lang="en-US" sz="1400" dirty="0" smtClean="0"/>
              <a:t> y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Local (OMT). Estado de </a:t>
            </a:r>
            <a:r>
              <a:rPr lang="en-US" sz="1400" dirty="0" err="1" smtClean="0"/>
              <a:t>Operación</a:t>
            </a:r>
            <a:r>
              <a:rPr lang="en-US" sz="1400" dirty="0" smtClean="0"/>
              <a:t> y </a:t>
            </a:r>
            <a:r>
              <a:rPr lang="en-US" sz="1400" dirty="0" err="1" smtClean="0"/>
              <a:t>Parámetros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ser </a:t>
            </a:r>
            <a:r>
              <a:rPr lang="en-US" sz="1400" dirty="0" err="1" smtClean="0"/>
              <a:t>configurados</a:t>
            </a:r>
            <a:r>
              <a:rPr lang="en-US" sz="1400" dirty="0" smtClean="0"/>
              <a:t> y </a:t>
            </a:r>
            <a:r>
              <a:rPr lang="en-US" sz="1400" dirty="0" err="1" smtClean="0"/>
              <a:t>monitoreados</a:t>
            </a:r>
            <a:r>
              <a:rPr lang="en-US" sz="1400" dirty="0" smtClean="0"/>
              <a:t> </a:t>
            </a:r>
            <a:r>
              <a:rPr lang="en-US" sz="1400" dirty="0" err="1" smtClean="0"/>
              <a:t>localmente</a:t>
            </a:r>
            <a:r>
              <a:rPr lang="en-US" sz="1400" dirty="0" smtClean="0"/>
              <a:t> con un PC </a:t>
            </a:r>
            <a:r>
              <a:rPr lang="en-US" sz="1400" dirty="0" err="1" smtClean="0"/>
              <a:t>usando</a:t>
            </a:r>
            <a:r>
              <a:rPr lang="en-US" sz="1400" dirty="0" smtClean="0"/>
              <a:t> el software OMT.</a:t>
            </a:r>
            <a:endParaRPr lang="es-ES" sz="1400" dirty="0"/>
          </a:p>
          <a:p>
            <a:endParaRPr lang="en-US" sz="1400" dirty="0" smtClean="0"/>
          </a:p>
          <a:p>
            <a:r>
              <a:rPr lang="en-US" sz="1400" dirty="0" smtClean="0"/>
              <a:t>• Centro de </a:t>
            </a:r>
            <a:r>
              <a:rPr lang="en-US" sz="1400" dirty="0" err="1" smtClean="0"/>
              <a:t>Operación</a:t>
            </a:r>
            <a:r>
              <a:rPr lang="en-US" sz="1400" dirty="0" smtClean="0"/>
              <a:t> y </a:t>
            </a:r>
            <a:r>
              <a:rPr lang="en-US" sz="1400" dirty="0" err="1" smtClean="0"/>
              <a:t>Mantenimiento</a:t>
            </a:r>
            <a:r>
              <a:rPr lang="en-US" sz="1400" dirty="0" smtClean="0"/>
              <a:t> (OMC), </a:t>
            </a:r>
            <a:r>
              <a:rPr lang="en-US" sz="1400" dirty="0" err="1" smtClean="0"/>
              <a:t>estado</a:t>
            </a:r>
            <a:r>
              <a:rPr lang="en-US" sz="1400" dirty="0" smtClean="0"/>
              <a:t> y </a:t>
            </a:r>
            <a:r>
              <a:rPr lang="en-US" sz="1400" dirty="0" err="1" smtClean="0"/>
              <a:t>parametros</a:t>
            </a:r>
            <a:r>
              <a:rPr lang="en-US" sz="1400" dirty="0" smtClean="0"/>
              <a:t> </a:t>
            </a:r>
            <a:r>
              <a:rPr lang="en-US" sz="1400" dirty="0" err="1" smtClean="0"/>
              <a:t>pueden</a:t>
            </a:r>
            <a:r>
              <a:rPr lang="en-US" sz="1400" dirty="0" smtClean="0"/>
              <a:t> ser </a:t>
            </a:r>
            <a:r>
              <a:rPr lang="en-US" sz="1400" dirty="0" err="1" smtClean="0"/>
              <a:t>configurados</a:t>
            </a:r>
            <a:r>
              <a:rPr lang="en-US" sz="1400" dirty="0" smtClean="0"/>
              <a:t> </a:t>
            </a:r>
            <a:r>
              <a:rPr lang="en-US" sz="1400" dirty="0" err="1" smtClean="0"/>
              <a:t>remotamente</a:t>
            </a:r>
            <a:r>
              <a:rPr lang="en-US" sz="1400" dirty="0" smtClean="0"/>
              <a:t> a </a:t>
            </a:r>
            <a:r>
              <a:rPr lang="en-US" sz="1400" dirty="0" err="1" smtClean="0"/>
              <a:t>traves</a:t>
            </a:r>
            <a:r>
              <a:rPr lang="en-US" sz="1400" dirty="0" smtClean="0"/>
              <a:t> del modem GSM/GPRS </a:t>
            </a:r>
            <a:r>
              <a:rPr lang="en-US" sz="1400" dirty="0" err="1" smtClean="0"/>
              <a:t>incorporado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r>
              <a:rPr lang="en-US" sz="1400" dirty="0" smtClean="0"/>
              <a:t>• </a:t>
            </a:r>
            <a:r>
              <a:rPr lang="en-US" sz="1400" dirty="0" err="1" smtClean="0"/>
              <a:t>Batería</a:t>
            </a:r>
            <a:r>
              <a:rPr lang="en-US" sz="1400" dirty="0" smtClean="0"/>
              <a:t> de Li-ion </a:t>
            </a:r>
            <a:r>
              <a:rPr lang="en-US" sz="1400" dirty="0" err="1" smtClean="0"/>
              <a:t>integrada</a:t>
            </a:r>
            <a:r>
              <a:rPr lang="en-US" sz="1400" dirty="0" smtClean="0"/>
              <a:t>, </a:t>
            </a:r>
            <a:r>
              <a:rPr lang="en-US" sz="1400" dirty="0" err="1" smtClean="0"/>
              <a:t>permite</a:t>
            </a:r>
            <a:r>
              <a:rPr lang="en-US" sz="1400" dirty="0" smtClean="0"/>
              <a:t> </a:t>
            </a:r>
            <a:r>
              <a:rPr lang="en-US" sz="1400" dirty="0" err="1" smtClean="0"/>
              <a:t>acceso</a:t>
            </a:r>
            <a:r>
              <a:rPr lang="en-US" sz="1400" dirty="0" smtClean="0"/>
              <a:t> </a:t>
            </a:r>
            <a:r>
              <a:rPr lang="en-US" sz="1400" dirty="0" err="1" smtClean="0"/>
              <a:t>remoto</a:t>
            </a:r>
            <a:r>
              <a:rPr lang="en-US" sz="1400" dirty="0" smtClean="0"/>
              <a:t> y </a:t>
            </a:r>
            <a:r>
              <a:rPr lang="en-US" sz="1400" dirty="0" err="1" smtClean="0"/>
              <a:t>reporte</a:t>
            </a:r>
            <a:r>
              <a:rPr lang="en-US" sz="1400" dirty="0" smtClean="0"/>
              <a:t> de </a:t>
            </a:r>
            <a:r>
              <a:rPr lang="en-US" sz="1400" dirty="0" err="1" smtClean="0"/>
              <a:t>alarmas</a:t>
            </a:r>
            <a:r>
              <a:rPr lang="en-US" sz="1400" dirty="0" smtClean="0"/>
              <a:t> en </a:t>
            </a:r>
            <a:r>
              <a:rPr lang="en-US" sz="1400" dirty="0" err="1" smtClean="0"/>
              <a:t>caso</a:t>
            </a:r>
            <a:r>
              <a:rPr lang="en-US" sz="1400" dirty="0" smtClean="0"/>
              <a:t> de </a:t>
            </a:r>
            <a:r>
              <a:rPr lang="en-US" sz="1400" dirty="0" err="1" smtClean="0"/>
              <a:t>fallas</a:t>
            </a:r>
            <a:r>
              <a:rPr lang="en-US" sz="1400" dirty="0" smtClean="0"/>
              <a:t> de </a:t>
            </a:r>
            <a:r>
              <a:rPr lang="en-US" sz="1400" dirty="0" err="1" smtClean="0"/>
              <a:t>alimentación</a:t>
            </a:r>
            <a:r>
              <a:rPr lang="en-US" sz="1400" dirty="0" smtClean="0"/>
              <a:t> principal.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54163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4509120"/>
            <a:ext cx="24098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79512" y="1268760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Especificaciones Técnicas:</a:t>
            </a:r>
            <a:endParaRPr lang="es-ES" b="1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628800"/>
            <a:ext cx="5616624" cy="102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31640" y="2780928"/>
            <a:ext cx="4824536" cy="358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0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79512" y="1268760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Especificaciones Técnicas:</a:t>
            </a:r>
            <a:endParaRPr lang="es-ES" b="1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628800"/>
            <a:ext cx="5616624" cy="1028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0232" y="2996952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2708920"/>
            <a:ext cx="4608512" cy="3745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078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636912"/>
            <a:ext cx="24098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2060848"/>
            <a:ext cx="4176464" cy="3804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251520" y="1412776"/>
            <a:ext cx="28328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Dimensiones - </a:t>
            </a:r>
            <a:r>
              <a:rPr lang="es-ES" b="1" dirty="0" err="1" smtClean="0"/>
              <a:t>Master</a:t>
            </a:r>
            <a:r>
              <a:rPr lang="es-ES" b="1" dirty="0" smtClean="0"/>
              <a:t> </a:t>
            </a:r>
            <a:r>
              <a:rPr lang="es-ES" b="1" dirty="0" err="1" smtClean="0"/>
              <a:t>Unit</a:t>
            </a:r>
            <a:r>
              <a:rPr lang="es-ES" b="1" dirty="0" smtClean="0"/>
              <a:t>: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140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204864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412776"/>
            <a:ext cx="6264696" cy="44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251520" y="1412776"/>
            <a:ext cx="29225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Dimensiones - </a:t>
            </a:r>
            <a:r>
              <a:rPr lang="es-ES" b="1" dirty="0" err="1" smtClean="0"/>
              <a:t>Remote</a:t>
            </a:r>
            <a:r>
              <a:rPr lang="es-ES" b="1" dirty="0" smtClean="0"/>
              <a:t> </a:t>
            </a:r>
            <a:r>
              <a:rPr lang="es-ES" b="1" dirty="0" err="1" smtClean="0"/>
              <a:t>Unit</a:t>
            </a:r>
            <a:r>
              <a:rPr lang="es-ES" b="1" dirty="0" smtClean="0"/>
              <a:t>: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4885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111"/>
            <a:ext cx="8568952" cy="528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Listo para crecimiento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2047342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196754"/>
            <a:ext cx="5616624" cy="398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1691680" y="5229200"/>
            <a:ext cx="568863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En </a:t>
            </a:r>
            <a:r>
              <a:rPr lang="en-US" sz="900" dirty="0" err="1" smtClean="0"/>
              <a:t>DownLink</a:t>
            </a:r>
            <a:r>
              <a:rPr lang="en-US" sz="900" dirty="0" smtClean="0"/>
              <a:t>, la </a:t>
            </a:r>
            <a:r>
              <a:rPr lang="en-US" sz="900" dirty="0" err="1" smtClean="0"/>
              <a:t>señal</a:t>
            </a:r>
            <a:r>
              <a:rPr lang="en-US" sz="900" dirty="0" smtClean="0"/>
              <a:t> de RF </a:t>
            </a:r>
            <a:r>
              <a:rPr lang="en-US" sz="900" dirty="0" err="1" smtClean="0"/>
              <a:t>desde</a:t>
            </a:r>
            <a:r>
              <a:rPr lang="en-US" sz="900" dirty="0" smtClean="0"/>
              <a:t> la BTS </a:t>
            </a:r>
            <a:r>
              <a:rPr lang="en-US" sz="900" dirty="0" err="1" smtClean="0"/>
              <a:t>es</a:t>
            </a:r>
            <a:r>
              <a:rPr lang="en-US" sz="900" dirty="0" smtClean="0"/>
              <a:t> </a:t>
            </a:r>
            <a:r>
              <a:rPr lang="en-US" sz="900" dirty="0" err="1" smtClean="0"/>
              <a:t>convertida</a:t>
            </a:r>
            <a:r>
              <a:rPr lang="en-US" sz="900" dirty="0" smtClean="0"/>
              <a:t> al </a:t>
            </a:r>
            <a:r>
              <a:rPr lang="en-US" sz="900" dirty="0" err="1" smtClean="0"/>
              <a:t>dominio</a:t>
            </a:r>
            <a:r>
              <a:rPr lang="en-US" sz="900" dirty="0" smtClean="0"/>
              <a:t> </a:t>
            </a:r>
            <a:r>
              <a:rPr lang="en-US" sz="900" dirty="0" err="1" smtClean="0"/>
              <a:t>óptico</a:t>
            </a:r>
            <a:r>
              <a:rPr lang="en-US" sz="900" dirty="0" smtClean="0"/>
              <a:t> y </a:t>
            </a:r>
            <a:r>
              <a:rPr lang="en-US" sz="900" dirty="0" err="1" smtClean="0"/>
              <a:t>amplificada</a:t>
            </a:r>
            <a:r>
              <a:rPr lang="en-US" sz="900" dirty="0" smtClean="0"/>
              <a:t> en la </a:t>
            </a:r>
            <a:r>
              <a:rPr lang="en-US" sz="900" dirty="0" err="1" smtClean="0"/>
              <a:t>Unidad</a:t>
            </a:r>
            <a:r>
              <a:rPr lang="en-US" sz="900" dirty="0" smtClean="0"/>
              <a:t> Master. </a:t>
            </a:r>
          </a:p>
          <a:p>
            <a:r>
              <a:rPr lang="en-US" sz="900" dirty="0" err="1" smtClean="0"/>
              <a:t>Luego</a:t>
            </a:r>
            <a:r>
              <a:rPr lang="en-US" sz="900" dirty="0" smtClean="0"/>
              <a:t>, la </a:t>
            </a:r>
            <a:r>
              <a:rPr lang="en-US" sz="900" dirty="0" err="1" smtClean="0"/>
              <a:t>señal</a:t>
            </a:r>
            <a:r>
              <a:rPr lang="en-US" sz="900" dirty="0" smtClean="0"/>
              <a:t> </a:t>
            </a:r>
            <a:r>
              <a:rPr lang="en-US" sz="900" dirty="0" err="1" smtClean="0"/>
              <a:t>óptica</a:t>
            </a:r>
            <a:r>
              <a:rPr lang="en-US" sz="900" dirty="0" smtClean="0"/>
              <a:t> </a:t>
            </a:r>
            <a:r>
              <a:rPr lang="en-US" sz="900" dirty="0" err="1" smtClean="0"/>
              <a:t>es</a:t>
            </a:r>
            <a:r>
              <a:rPr lang="en-US" sz="900" dirty="0" smtClean="0"/>
              <a:t> </a:t>
            </a:r>
            <a:r>
              <a:rPr lang="en-US" sz="900" dirty="0" err="1" smtClean="0"/>
              <a:t>transmitida</a:t>
            </a:r>
            <a:r>
              <a:rPr lang="en-US" sz="900" dirty="0" smtClean="0"/>
              <a:t> </a:t>
            </a:r>
            <a:r>
              <a:rPr lang="en-US" sz="900" dirty="0" err="1" smtClean="0"/>
              <a:t>hasta</a:t>
            </a:r>
            <a:r>
              <a:rPr lang="en-US" sz="900" dirty="0" smtClean="0"/>
              <a:t> la </a:t>
            </a:r>
            <a:r>
              <a:rPr lang="en-US" sz="900" dirty="0" err="1" smtClean="0"/>
              <a:t>Unidad</a:t>
            </a:r>
            <a:r>
              <a:rPr lang="en-US" sz="900" dirty="0" smtClean="0"/>
              <a:t> </a:t>
            </a:r>
            <a:r>
              <a:rPr lang="en-US" sz="900" dirty="0" err="1" smtClean="0"/>
              <a:t>Remota</a:t>
            </a:r>
            <a:r>
              <a:rPr lang="en-US" sz="900" dirty="0" smtClean="0"/>
              <a:t> via </a:t>
            </a:r>
            <a:r>
              <a:rPr lang="en-US" sz="900" dirty="0" err="1" smtClean="0"/>
              <a:t>fibra</a:t>
            </a:r>
            <a:r>
              <a:rPr lang="en-US" sz="900" dirty="0" smtClean="0"/>
              <a:t> </a:t>
            </a:r>
            <a:r>
              <a:rPr lang="en-US" sz="900" dirty="0" err="1" smtClean="0"/>
              <a:t>óptica</a:t>
            </a:r>
            <a:r>
              <a:rPr lang="en-US" sz="900" dirty="0" smtClean="0"/>
              <a:t>.</a:t>
            </a:r>
          </a:p>
          <a:p>
            <a:r>
              <a:rPr lang="en-US" sz="900" dirty="0" smtClean="0"/>
              <a:t>El modulo de TX7RX </a:t>
            </a:r>
            <a:r>
              <a:rPr lang="en-US" sz="900" dirty="0" err="1" smtClean="0"/>
              <a:t>óptico</a:t>
            </a:r>
            <a:r>
              <a:rPr lang="en-US" sz="900" dirty="0" smtClean="0"/>
              <a:t> de la </a:t>
            </a:r>
            <a:r>
              <a:rPr lang="en-US" sz="900" dirty="0" err="1" smtClean="0"/>
              <a:t>Unidad</a:t>
            </a:r>
            <a:r>
              <a:rPr lang="en-US" sz="900" dirty="0" smtClean="0"/>
              <a:t> </a:t>
            </a:r>
            <a:r>
              <a:rPr lang="en-US" sz="900" dirty="0" err="1" smtClean="0"/>
              <a:t>Remota</a:t>
            </a:r>
            <a:r>
              <a:rPr lang="en-US" sz="900" dirty="0" smtClean="0"/>
              <a:t> </a:t>
            </a:r>
            <a:r>
              <a:rPr lang="en-US" sz="900" dirty="0" err="1" smtClean="0"/>
              <a:t>convierta</a:t>
            </a:r>
            <a:r>
              <a:rPr lang="en-US" sz="900" dirty="0" smtClean="0"/>
              <a:t> la </a:t>
            </a:r>
            <a:r>
              <a:rPr lang="en-US" sz="900" dirty="0" err="1" smtClean="0"/>
              <a:t>señal</a:t>
            </a:r>
            <a:r>
              <a:rPr lang="en-US" sz="900" dirty="0" smtClean="0"/>
              <a:t> de DL </a:t>
            </a:r>
            <a:r>
              <a:rPr lang="en-US" sz="900" dirty="0" err="1" smtClean="0"/>
              <a:t>óptica</a:t>
            </a:r>
            <a:r>
              <a:rPr lang="en-US" sz="900" dirty="0" smtClean="0"/>
              <a:t> en </a:t>
            </a:r>
            <a:r>
              <a:rPr lang="en-US" sz="900" dirty="0" err="1" smtClean="0"/>
              <a:t>señal</a:t>
            </a:r>
            <a:r>
              <a:rPr lang="en-US" sz="900" dirty="0" smtClean="0"/>
              <a:t> de RF. </a:t>
            </a:r>
            <a:r>
              <a:rPr lang="en-US" sz="900" dirty="0" err="1" smtClean="0"/>
              <a:t>Luego</a:t>
            </a:r>
            <a:r>
              <a:rPr lang="en-US" sz="900" dirty="0" smtClean="0"/>
              <a:t> de </a:t>
            </a:r>
            <a:r>
              <a:rPr lang="en-US" sz="900" dirty="0" err="1" smtClean="0"/>
              <a:t>amplificarla</a:t>
            </a:r>
            <a:r>
              <a:rPr lang="en-US" sz="900" dirty="0" smtClean="0"/>
              <a:t>, la </a:t>
            </a:r>
            <a:r>
              <a:rPr lang="en-US" sz="900" dirty="0" err="1" smtClean="0"/>
              <a:t>señal</a:t>
            </a:r>
            <a:r>
              <a:rPr lang="en-US" sz="900" dirty="0" smtClean="0"/>
              <a:t> </a:t>
            </a:r>
            <a:r>
              <a:rPr lang="en-US" sz="900" dirty="0" err="1" smtClean="0"/>
              <a:t>es</a:t>
            </a:r>
            <a:r>
              <a:rPr lang="en-US" sz="900" dirty="0" smtClean="0"/>
              <a:t> </a:t>
            </a:r>
            <a:r>
              <a:rPr lang="en-US" sz="900" dirty="0" err="1" smtClean="0"/>
              <a:t>transmitida</a:t>
            </a:r>
            <a:r>
              <a:rPr lang="en-US" sz="900" dirty="0" smtClean="0"/>
              <a:t> </a:t>
            </a:r>
            <a:r>
              <a:rPr lang="en-US" sz="900" dirty="0" err="1" smtClean="0"/>
              <a:t>hacia</a:t>
            </a:r>
            <a:r>
              <a:rPr lang="en-US" sz="900" dirty="0" smtClean="0"/>
              <a:t> </a:t>
            </a:r>
            <a:r>
              <a:rPr lang="en-US" sz="900" dirty="0" err="1" smtClean="0"/>
              <a:t>las</a:t>
            </a:r>
            <a:r>
              <a:rPr lang="en-US" sz="900" dirty="0" smtClean="0"/>
              <a:t> </a:t>
            </a:r>
            <a:r>
              <a:rPr lang="en-US" sz="900" dirty="0" err="1" smtClean="0"/>
              <a:t>antenas</a:t>
            </a:r>
            <a:r>
              <a:rPr lang="en-US" sz="900" dirty="0" smtClean="0"/>
              <a:t> de </a:t>
            </a:r>
            <a:r>
              <a:rPr lang="en-US" sz="900" dirty="0" err="1" smtClean="0"/>
              <a:t>servicio</a:t>
            </a:r>
            <a:r>
              <a:rPr lang="en-US" sz="900" dirty="0" smtClean="0"/>
              <a:t>. </a:t>
            </a:r>
          </a:p>
          <a:p>
            <a:endParaRPr lang="en-US" sz="900" dirty="0"/>
          </a:p>
          <a:p>
            <a:r>
              <a:rPr lang="en-US" sz="900" dirty="0" smtClean="0"/>
              <a:t>En el </a:t>
            </a:r>
            <a:r>
              <a:rPr lang="en-US" sz="900" dirty="0" err="1" smtClean="0"/>
              <a:t>UpLink</a:t>
            </a:r>
            <a:r>
              <a:rPr lang="en-US" sz="900" dirty="0" smtClean="0"/>
              <a:t>, la </a:t>
            </a:r>
            <a:r>
              <a:rPr lang="en-US" sz="900" dirty="0" err="1" smtClean="0"/>
              <a:t>señal</a:t>
            </a:r>
            <a:r>
              <a:rPr lang="en-US" sz="900" dirty="0" smtClean="0"/>
              <a:t> </a:t>
            </a:r>
            <a:r>
              <a:rPr lang="en-US" sz="900" dirty="0" err="1" smtClean="0"/>
              <a:t>transmitida</a:t>
            </a:r>
            <a:r>
              <a:rPr lang="en-US" sz="900" dirty="0" smtClean="0"/>
              <a:t> </a:t>
            </a:r>
            <a:r>
              <a:rPr lang="en-US" sz="900" dirty="0" err="1" smtClean="0"/>
              <a:t>por</a:t>
            </a:r>
            <a:r>
              <a:rPr lang="en-US" sz="900" dirty="0" smtClean="0"/>
              <a:t> los </a:t>
            </a:r>
            <a:r>
              <a:rPr lang="en-US" sz="900" dirty="0" err="1" smtClean="0"/>
              <a:t>móviles</a:t>
            </a:r>
            <a:r>
              <a:rPr lang="en-US" sz="900" dirty="0" smtClean="0"/>
              <a:t> </a:t>
            </a:r>
            <a:r>
              <a:rPr lang="en-US" sz="900" dirty="0" err="1" smtClean="0"/>
              <a:t>es</a:t>
            </a:r>
            <a:r>
              <a:rPr lang="en-US" sz="900" dirty="0" smtClean="0"/>
              <a:t> </a:t>
            </a:r>
            <a:r>
              <a:rPr lang="en-US" sz="900" dirty="0" err="1" smtClean="0"/>
              <a:t>convertida</a:t>
            </a:r>
            <a:r>
              <a:rPr lang="en-US" sz="900" dirty="0" smtClean="0"/>
              <a:t> en </a:t>
            </a:r>
            <a:r>
              <a:rPr lang="en-US" sz="900" dirty="0" err="1" smtClean="0"/>
              <a:t>señal</a:t>
            </a:r>
            <a:r>
              <a:rPr lang="en-US" sz="900" dirty="0" smtClean="0"/>
              <a:t> </a:t>
            </a:r>
            <a:r>
              <a:rPr lang="en-US" sz="900" dirty="0" err="1" smtClean="0"/>
              <a:t>óptica</a:t>
            </a:r>
            <a:r>
              <a:rPr lang="en-US" sz="900" dirty="0" smtClean="0"/>
              <a:t> y </a:t>
            </a:r>
            <a:r>
              <a:rPr lang="en-US" sz="900" dirty="0" err="1" smtClean="0"/>
              <a:t>transmitida</a:t>
            </a:r>
            <a:r>
              <a:rPr lang="en-US" sz="900" dirty="0" smtClean="0"/>
              <a:t> </a:t>
            </a:r>
            <a:r>
              <a:rPr lang="en-US" sz="900" dirty="0" err="1" smtClean="0"/>
              <a:t>dedes</a:t>
            </a:r>
            <a:r>
              <a:rPr lang="en-US" sz="900" dirty="0" smtClean="0"/>
              <a:t> la </a:t>
            </a:r>
            <a:r>
              <a:rPr lang="en-US" sz="900" dirty="0" err="1" smtClean="0"/>
              <a:t>Unidad</a:t>
            </a:r>
            <a:r>
              <a:rPr lang="en-US" sz="900" dirty="0" smtClean="0"/>
              <a:t> </a:t>
            </a:r>
            <a:r>
              <a:rPr lang="en-US" sz="900" dirty="0" err="1" smtClean="0"/>
              <a:t>Remota</a:t>
            </a:r>
            <a:r>
              <a:rPr lang="en-US" sz="900" dirty="0" smtClean="0"/>
              <a:t> (RU) </a:t>
            </a:r>
            <a:r>
              <a:rPr lang="en-US" sz="900" dirty="0" err="1" smtClean="0"/>
              <a:t>hasta</a:t>
            </a:r>
            <a:r>
              <a:rPr lang="en-US" sz="900" dirty="0" smtClean="0"/>
              <a:t> la </a:t>
            </a:r>
            <a:r>
              <a:rPr lang="en-US" sz="900" dirty="0" err="1" smtClean="0"/>
              <a:t>Unidad</a:t>
            </a:r>
            <a:r>
              <a:rPr lang="en-US" sz="900" dirty="0" smtClean="0"/>
              <a:t> Master (MU) </a:t>
            </a:r>
            <a:r>
              <a:rPr lang="en-US" sz="900" dirty="0" err="1" smtClean="0"/>
              <a:t>vía</a:t>
            </a:r>
            <a:r>
              <a:rPr lang="en-US" sz="900" dirty="0" smtClean="0"/>
              <a:t> </a:t>
            </a:r>
            <a:r>
              <a:rPr lang="en-US" sz="900" dirty="0" err="1" smtClean="0"/>
              <a:t>fibra</a:t>
            </a:r>
            <a:r>
              <a:rPr lang="en-US" sz="900" dirty="0" smtClean="0"/>
              <a:t> </a:t>
            </a:r>
            <a:r>
              <a:rPr lang="en-US" sz="900" dirty="0" err="1" smtClean="0"/>
              <a:t>óptica</a:t>
            </a:r>
            <a:r>
              <a:rPr lang="en-US" sz="900" dirty="0" smtClean="0"/>
              <a:t>, </a:t>
            </a:r>
            <a:r>
              <a:rPr lang="en-US" sz="900" dirty="0" err="1" smtClean="0"/>
              <a:t>donde</a:t>
            </a:r>
            <a:r>
              <a:rPr lang="en-US" sz="900" dirty="0" smtClean="0"/>
              <a:t> </a:t>
            </a:r>
            <a:r>
              <a:rPr lang="en-US" sz="900" dirty="0" err="1" smtClean="0"/>
              <a:t>es</a:t>
            </a:r>
            <a:r>
              <a:rPr lang="en-US" sz="900" dirty="0" smtClean="0"/>
              <a:t> </a:t>
            </a:r>
            <a:r>
              <a:rPr lang="en-US" sz="900" dirty="0" err="1" smtClean="0"/>
              <a:t>convertida</a:t>
            </a:r>
            <a:r>
              <a:rPr lang="en-US" sz="900" dirty="0" smtClean="0"/>
              <a:t> </a:t>
            </a:r>
            <a:r>
              <a:rPr lang="en-US" sz="900" dirty="0" err="1" smtClean="0"/>
              <a:t>nuevamente</a:t>
            </a:r>
            <a:r>
              <a:rPr lang="en-US" sz="900" dirty="0" smtClean="0"/>
              <a:t> en </a:t>
            </a:r>
            <a:r>
              <a:rPr lang="en-US" sz="900" dirty="0" err="1" smtClean="0"/>
              <a:t>señal</a:t>
            </a:r>
            <a:r>
              <a:rPr lang="en-US" sz="900" dirty="0" smtClean="0"/>
              <a:t> de RF y </a:t>
            </a:r>
            <a:r>
              <a:rPr lang="en-US" sz="900" dirty="0" err="1" smtClean="0"/>
              <a:t>conectada</a:t>
            </a:r>
            <a:r>
              <a:rPr lang="en-US" sz="900" dirty="0" smtClean="0"/>
              <a:t> </a:t>
            </a:r>
            <a:r>
              <a:rPr lang="en-US" sz="900" dirty="0" err="1" smtClean="0"/>
              <a:t>hacia</a:t>
            </a:r>
            <a:r>
              <a:rPr lang="en-US" sz="900" dirty="0" smtClean="0"/>
              <a:t> la BTS.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153952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776864" cy="4666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034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492896"/>
            <a:ext cx="3024336" cy="848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1772816"/>
            <a:ext cx="4940399" cy="444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251520" y="1412776"/>
            <a:ext cx="2287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Master</a:t>
            </a:r>
            <a:r>
              <a:rPr lang="es-ES" b="1" dirty="0" smtClean="0"/>
              <a:t> </a:t>
            </a:r>
            <a:r>
              <a:rPr lang="es-ES" b="1" dirty="0" err="1" smtClean="0"/>
              <a:t>Unit</a:t>
            </a:r>
            <a:r>
              <a:rPr lang="es-ES" b="1" dirty="0" smtClean="0"/>
              <a:t>, LAYOUT: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77988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5445224"/>
            <a:ext cx="24098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348880"/>
            <a:ext cx="802854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251520" y="1412776"/>
            <a:ext cx="2287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Master</a:t>
            </a:r>
            <a:r>
              <a:rPr lang="es-ES" b="1" dirty="0" smtClean="0"/>
              <a:t> </a:t>
            </a:r>
            <a:r>
              <a:rPr lang="es-ES" b="1" dirty="0" err="1" smtClean="0"/>
              <a:t>Unit</a:t>
            </a:r>
            <a:r>
              <a:rPr lang="es-ES" b="1" dirty="0" smtClean="0"/>
              <a:t>, LAYOUT: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5227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420888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420888"/>
            <a:ext cx="6873485" cy="255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251520" y="1412776"/>
            <a:ext cx="2377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Remote</a:t>
            </a:r>
            <a:r>
              <a:rPr lang="es-ES" b="1" dirty="0" smtClean="0"/>
              <a:t> </a:t>
            </a:r>
            <a:r>
              <a:rPr lang="es-ES" b="1" dirty="0" err="1" smtClean="0"/>
              <a:t>Unit</a:t>
            </a:r>
            <a:r>
              <a:rPr lang="es-ES" b="1" dirty="0" smtClean="0"/>
              <a:t>, LAYOUT: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11629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3573016"/>
            <a:ext cx="1433688" cy="283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251520" y="1412776"/>
            <a:ext cx="23776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/>
              <a:t>Remote</a:t>
            </a:r>
            <a:r>
              <a:rPr lang="es-ES" b="1" dirty="0" smtClean="0"/>
              <a:t> </a:t>
            </a:r>
            <a:r>
              <a:rPr lang="es-ES" b="1" dirty="0" err="1" smtClean="0"/>
              <a:t>Unit</a:t>
            </a:r>
            <a:r>
              <a:rPr lang="es-ES" b="1" dirty="0" smtClean="0"/>
              <a:t>, LAYOUT:</a:t>
            </a:r>
            <a:endParaRPr lang="es-ES" b="1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420888"/>
            <a:ext cx="7118505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446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72816"/>
            <a:ext cx="7776864" cy="463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251520" y="1412776"/>
            <a:ext cx="15536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smtClean="0"/>
              <a:t>KIT de partes: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7406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579182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4869160"/>
            <a:ext cx="63341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419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4869160"/>
            <a:ext cx="63341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4" name="Picture 2" descr="C:\Documents and Settings\fernandon\Mis documentos\Mis imágenes\Productos\RA1900, 1W\pic\IMG_10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1196752"/>
            <a:ext cx="5472608" cy="36480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23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56792"/>
            <a:ext cx="357187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4941168"/>
            <a:ext cx="631507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2" name="Picture 4" descr="C:\Documents and Settings\fernandon\Mis documentos\Mis imágenes\Productos\RA1900, 1W\pic\IMG_107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700808"/>
            <a:ext cx="4153669" cy="2768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70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3" name="Rectangle 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AR" altLang="es-AR" dirty="0" smtClean="0"/>
              <a:t>Plataforma </a:t>
            </a:r>
            <a:r>
              <a:rPr lang="es-AR" altLang="es-AR" dirty="0" err="1" smtClean="0"/>
              <a:t>ComFlex</a:t>
            </a:r>
            <a:endParaRPr lang="es-AR" altLang="es-AR" dirty="0"/>
          </a:p>
        </p:txBody>
      </p:sp>
      <p:sp>
        <p:nvSpPr>
          <p:cNvPr id="116744" name="Rectangle 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altLang="es-AR" dirty="0" smtClean="0"/>
              <a:t>Solución DAS Activa</a:t>
            </a: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016629909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0165" y="3284984"/>
            <a:ext cx="51720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988840"/>
            <a:ext cx="15430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107504" y="1196752"/>
            <a:ext cx="87129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EXTERNAL </a:t>
            </a:r>
            <a:r>
              <a:rPr lang="es-ES" b="1" dirty="0"/>
              <a:t>ALARM CONNECTION</a:t>
            </a:r>
          </a:p>
          <a:p>
            <a:r>
              <a:rPr lang="en-US" dirty="0" smtClean="0"/>
              <a:t>Para la RU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conector</a:t>
            </a:r>
            <a:r>
              <a:rPr lang="en-US" dirty="0" smtClean="0"/>
              <a:t> DB. La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y </a:t>
            </a:r>
            <a:r>
              <a:rPr lang="en-US" dirty="0" err="1" smtClean="0"/>
              <a:t>tabla</a:t>
            </a:r>
            <a:r>
              <a:rPr lang="en-US" dirty="0" smtClean="0"/>
              <a:t> </a:t>
            </a:r>
            <a:r>
              <a:rPr lang="en-US" dirty="0" err="1" smtClean="0"/>
              <a:t>muestran</a:t>
            </a:r>
            <a:r>
              <a:rPr lang="en-US" dirty="0" smtClean="0"/>
              <a:t> el pin-out.</a:t>
            </a:r>
            <a:endParaRPr lang="es-ES" dirty="0"/>
          </a:p>
        </p:txBody>
      </p:sp>
      <p:pic>
        <p:nvPicPr>
          <p:cNvPr id="7" name="Picture 4" descr="C:\Documents and Settings\fernandon\Mis documentos\Mis imágenes\Productos\RA1900, 1W\pic\IMG_107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2420888"/>
            <a:ext cx="3024595" cy="20162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617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3284984"/>
            <a:ext cx="67818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79512" y="1192685"/>
            <a:ext cx="8784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BTS </a:t>
            </a:r>
            <a:r>
              <a:rPr lang="es-ES" b="1" dirty="0"/>
              <a:t>ALARM CONNECTION</a:t>
            </a:r>
          </a:p>
          <a:p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de </a:t>
            </a:r>
            <a:r>
              <a:rPr lang="en-US" dirty="0" err="1" smtClean="0"/>
              <a:t>alarma</a:t>
            </a:r>
            <a:r>
              <a:rPr lang="en-US" dirty="0" smtClean="0"/>
              <a:t> del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ser </a:t>
            </a:r>
            <a:r>
              <a:rPr lang="en-US" dirty="0" err="1" smtClean="0"/>
              <a:t>reenviado</a:t>
            </a:r>
            <a:r>
              <a:rPr lang="en-US" dirty="0" smtClean="0"/>
              <a:t> </a:t>
            </a:r>
            <a:r>
              <a:rPr lang="en-US" dirty="0" err="1" smtClean="0"/>
              <a:t>hacia</a:t>
            </a:r>
            <a:r>
              <a:rPr lang="en-US" dirty="0" smtClean="0"/>
              <a:t> la BTS a </a:t>
            </a:r>
            <a:r>
              <a:rPr lang="en-US" dirty="0" err="1" smtClean="0"/>
              <a:t>traves</a:t>
            </a:r>
            <a:r>
              <a:rPr lang="en-US" dirty="0" smtClean="0"/>
              <a:t> de </a:t>
            </a:r>
            <a:r>
              <a:rPr lang="en-US" dirty="0" err="1" smtClean="0"/>
              <a:t>contactos</a:t>
            </a:r>
            <a:r>
              <a:rPr lang="en-US" dirty="0" smtClean="0"/>
              <a:t> </a:t>
            </a:r>
            <a:r>
              <a:rPr lang="en-US" dirty="0" err="1" smtClean="0"/>
              <a:t>secos</a:t>
            </a:r>
            <a:r>
              <a:rPr lang="en-US" dirty="0" smtClean="0"/>
              <a:t> en un </a:t>
            </a:r>
            <a:r>
              <a:rPr lang="en-US" dirty="0" err="1" smtClean="0"/>
              <a:t>conector</a:t>
            </a:r>
            <a:r>
              <a:rPr lang="en-US" dirty="0" smtClean="0"/>
              <a:t> DB-9 “</a:t>
            </a:r>
            <a:r>
              <a:rPr lang="en-US" dirty="0"/>
              <a:t>BTS_ALAM” 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siguiente</a:t>
            </a:r>
            <a:r>
              <a:rPr lang="en-US" dirty="0" smtClean="0"/>
              <a:t> </a:t>
            </a:r>
            <a:r>
              <a:rPr lang="en-US" dirty="0" err="1" smtClean="0"/>
              <a:t>figura</a:t>
            </a:r>
            <a:r>
              <a:rPr lang="en-US" dirty="0" smtClean="0"/>
              <a:t> y </a:t>
            </a:r>
            <a:r>
              <a:rPr lang="en-US" dirty="0" err="1" smtClean="0"/>
              <a:t>tabla</a:t>
            </a:r>
            <a:r>
              <a:rPr lang="en-US" dirty="0" smtClean="0"/>
              <a:t> </a:t>
            </a:r>
            <a:r>
              <a:rPr lang="en-US" dirty="0" err="1" smtClean="0"/>
              <a:t>muestran</a:t>
            </a:r>
            <a:r>
              <a:rPr lang="en-US" dirty="0" smtClean="0"/>
              <a:t> el pin-out.</a:t>
            </a:r>
          </a:p>
          <a:p>
            <a:endParaRPr lang="en-US" dirty="0" smtClean="0"/>
          </a:p>
        </p:txBody>
      </p:sp>
      <p:pic>
        <p:nvPicPr>
          <p:cNvPr id="7" name="Picture 2" descr="C:\Documents and Settings\fernandon\Mis documentos\Mis imágenes\Productos\RA1900, 1W\pic\IMG_1044.JPG"/>
          <p:cNvPicPr>
            <a:picLocks noChangeAspect="1" noChangeArrowheads="1"/>
          </p:cNvPicPr>
          <p:nvPr/>
        </p:nvPicPr>
        <p:blipFill>
          <a:blip r:embed="rId3" cstate="print"/>
          <a:srcRect l="9615" t="37503" r="65385" b="30763"/>
          <a:stretch>
            <a:fillRect/>
          </a:stretch>
        </p:blipFill>
        <p:spPr bwMode="auto">
          <a:xfrm>
            <a:off x="467544" y="2348880"/>
            <a:ext cx="3312368" cy="28027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82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07504" y="1157843"/>
            <a:ext cx="88569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MU </a:t>
            </a:r>
            <a:r>
              <a:rPr lang="es-ES" b="1" dirty="0"/>
              <a:t>LED INDICATORS</a:t>
            </a:r>
          </a:p>
          <a:p>
            <a:r>
              <a:rPr lang="en-US" dirty="0"/>
              <a:t>Diagnostic LEDs are located on the MU; </a:t>
            </a:r>
            <a:r>
              <a:rPr lang="en-US" dirty="0" smtClean="0"/>
              <a:t>each indicates </a:t>
            </a:r>
            <a:r>
              <a:rPr lang="en-US" dirty="0"/>
              <a:t>the status of a particular function:</a:t>
            </a:r>
            <a:endParaRPr lang="es-ES" dirty="0"/>
          </a:p>
        </p:txBody>
      </p:sp>
      <p:pic>
        <p:nvPicPr>
          <p:cNvPr id="15360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077072"/>
            <a:ext cx="68484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Documents and Settings\fernandon\Mis documentos\Mis imágenes\Productos\RA1900, 1W\pic\IMG_1044.JPG"/>
          <p:cNvPicPr>
            <a:picLocks noChangeAspect="1" noChangeArrowheads="1"/>
          </p:cNvPicPr>
          <p:nvPr/>
        </p:nvPicPr>
        <p:blipFill>
          <a:blip r:embed="rId3" cstate="print"/>
          <a:srcRect l="3846" t="23079" r="3846" b="19224"/>
          <a:stretch>
            <a:fillRect/>
          </a:stretch>
        </p:blipFill>
        <p:spPr bwMode="auto">
          <a:xfrm>
            <a:off x="2267744" y="2060848"/>
            <a:ext cx="4536504" cy="18902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89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sp>
        <p:nvSpPr>
          <p:cNvPr id="5" name="4 Rectángulo"/>
          <p:cNvSpPr/>
          <p:nvPr/>
        </p:nvSpPr>
        <p:spPr>
          <a:xfrm>
            <a:off x="179512" y="1157843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/>
              <a:t>RU </a:t>
            </a:r>
            <a:r>
              <a:rPr lang="es-ES" b="1" dirty="0"/>
              <a:t>LED INDICATORS</a:t>
            </a:r>
          </a:p>
          <a:p>
            <a:r>
              <a:rPr lang="en-US" dirty="0"/>
              <a:t>LED Diagnostic indicators are located on the MCU integrated in the RU; each indicates the status of </a:t>
            </a:r>
            <a:r>
              <a:rPr lang="en-US" dirty="0" smtClean="0"/>
              <a:t>a </a:t>
            </a:r>
            <a:r>
              <a:rPr lang="es-ES" dirty="0" smtClean="0"/>
              <a:t>particular </a:t>
            </a:r>
            <a:r>
              <a:rPr lang="es-ES" dirty="0" err="1"/>
              <a:t>function</a:t>
            </a:r>
            <a:r>
              <a:rPr lang="es-ES" dirty="0"/>
              <a:t>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39552" y="5867980"/>
            <a:ext cx="82089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All LEDs in MU (except power indicator) will flash simultaneously 3 times after equipment power-up. </a:t>
            </a:r>
            <a:endParaRPr lang="en-US" sz="900" dirty="0" smtClean="0"/>
          </a:p>
          <a:p>
            <a:r>
              <a:rPr lang="en-US" sz="900" dirty="0" smtClean="0"/>
              <a:t>Then RUN </a:t>
            </a:r>
            <a:r>
              <a:rPr lang="en-US" sz="900" dirty="0"/>
              <a:t>indicator flashes every second to indicate system </a:t>
            </a:r>
            <a:r>
              <a:rPr lang="en-US" sz="900" dirty="0" smtClean="0"/>
              <a:t>normal operation.</a:t>
            </a:r>
            <a:endParaRPr lang="en-US" sz="900" dirty="0"/>
          </a:p>
        </p:txBody>
      </p:sp>
      <p:pic>
        <p:nvPicPr>
          <p:cNvPr id="1525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437112"/>
            <a:ext cx="68580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C:\Documents and Settings\fernandon\Mis documentos\Mis imágenes\Productos\RA1900, 1W\pic\IMG_1073.JPG"/>
          <p:cNvPicPr>
            <a:picLocks noChangeAspect="1" noChangeArrowheads="1"/>
          </p:cNvPicPr>
          <p:nvPr/>
        </p:nvPicPr>
        <p:blipFill>
          <a:blip r:embed="rId3" cstate="print"/>
          <a:srcRect l="11904" t="17857" r="54766" b="42857"/>
          <a:stretch>
            <a:fillRect/>
          </a:stretch>
        </p:blipFill>
        <p:spPr bwMode="auto">
          <a:xfrm>
            <a:off x="2843808" y="1988840"/>
            <a:ext cx="2952328" cy="2319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99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zh-CN" sz="2800" dirty="0" smtClean="0">
                <a:ea typeface="宋体" pitchFamily="2" charset="-122"/>
              </a:rPr>
              <a:t>COMBA RA-1900, II2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19200"/>
            <a:ext cx="7088809" cy="5208853"/>
          </a:xfrm>
          <a:prstGeom prst="rect">
            <a:avLst/>
          </a:prstGeom>
        </p:spPr>
      </p:pic>
      <p:pic>
        <p:nvPicPr>
          <p:cNvPr id="12298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3429000"/>
            <a:ext cx="24098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101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CL" altLang="zh-CN" sz="2400" dirty="0" smtClean="0">
                <a:ea typeface="宋体" pitchFamily="2" charset="-122"/>
              </a:rPr>
              <a:t>RA-1900, II2</a:t>
            </a:r>
          </a:p>
        </p:txBody>
      </p:sp>
      <p:sp>
        <p:nvSpPr>
          <p:cNvPr id="3686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CEBE8501-2169-4610-A0A9-F906FF42279B}" type="slidenum">
              <a:rPr lang="zh-CN" altLang="en-US"/>
              <a:pPr/>
              <a:t>45</a:t>
            </a:fld>
            <a:endParaRPr lang="en-US" altLang="zh-CN"/>
          </a:p>
        </p:txBody>
      </p:sp>
      <p:pic>
        <p:nvPicPr>
          <p:cNvPr id="192515" name="Picture 3" descr="C:\Documents and Settings\fernandon\Mis documentos\Mis imágenes\Productos\RA1900, 1W\pic\IMG_10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700456"/>
            <a:ext cx="2736304" cy="4104807"/>
          </a:xfrm>
          <a:prstGeom prst="rect">
            <a:avLst/>
          </a:prstGeom>
          <a:noFill/>
        </p:spPr>
      </p:pic>
      <p:pic>
        <p:nvPicPr>
          <p:cNvPr id="192516" name="Picture 4" descr="C:\Documents and Settings\fernandon\Mis documentos\Mis imágenes\Productos\RA1900, 1W\pic\IMG_105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700457"/>
            <a:ext cx="2736304" cy="4104807"/>
          </a:xfrm>
          <a:prstGeom prst="rect">
            <a:avLst/>
          </a:prstGeom>
          <a:noFill/>
        </p:spPr>
      </p:pic>
      <p:pic>
        <p:nvPicPr>
          <p:cNvPr id="192517" name="Picture 5" descr="C:\Documents and Settings\fernandon\Mis documentos\Mis imágenes\Productos\RA1900, 1W\pic\IMG_105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1700456"/>
            <a:ext cx="2736304" cy="4104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653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CL" altLang="zh-CN" sz="2400" dirty="0" smtClean="0">
                <a:ea typeface="宋体" pitchFamily="2" charset="-122"/>
              </a:rPr>
              <a:t>RA-1900, II2</a:t>
            </a:r>
          </a:p>
        </p:txBody>
      </p:sp>
      <p:sp>
        <p:nvSpPr>
          <p:cNvPr id="3789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D946F05-6C96-4E73-BD8C-75439FB2A464}" type="slidenum">
              <a:rPr lang="zh-CN" altLang="en-US"/>
              <a:pPr/>
              <a:t>46</a:t>
            </a:fld>
            <a:endParaRPr lang="en-US" altLang="zh-CN"/>
          </a:p>
        </p:txBody>
      </p:sp>
      <p:pic>
        <p:nvPicPr>
          <p:cNvPr id="5" name="Picture 7" descr="C:\Documents and Settings\fernandon\Mis documentos\Mis imágenes\Productos\RA1900, 1W\pic\IMG_106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484784"/>
            <a:ext cx="6732888" cy="4488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52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CL" altLang="zh-CN" sz="2400" dirty="0" smtClean="0">
                <a:ea typeface="宋体" pitchFamily="2" charset="-122"/>
              </a:rPr>
              <a:t>RA-1900, II2</a:t>
            </a:r>
          </a:p>
        </p:txBody>
      </p:sp>
      <p:sp>
        <p:nvSpPr>
          <p:cNvPr id="3891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3F23591-8F06-4A46-8F5D-AE32D37B00EC}" type="slidenum">
              <a:rPr lang="zh-CN" altLang="en-US"/>
              <a:pPr/>
              <a:t>47</a:t>
            </a:fld>
            <a:endParaRPr lang="en-US" altLang="zh-CN"/>
          </a:p>
        </p:txBody>
      </p:sp>
      <p:pic>
        <p:nvPicPr>
          <p:cNvPr id="5" name="Picture 2" descr="C:\Documents and Settings\fernandon\Mis documentos\Mis imágenes\Productos\RA1900, 1W\pic\IMG_106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1556792"/>
            <a:ext cx="6732888" cy="4488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9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CL" altLang="zh-CN" sz="2400" dirty="0" smtClean="0">
                <a:ea typeface="宋体" pitchFamily="2" charset="-122"/>
              </a:rPr>
              <a:t>RA-1900, II2</a:t>
            </a:r>
          </a:p>
        </p:txBody>
      </p:sp>
      <p:sp>
        <p:nvSpPr>
          <p:cNvPr id="3993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2131E201-8F6D-4B49-966B-3474FB5E2CF8}" type="slidenum">
              <a:rPr lang="zh-CN" altLang="en-US"/>
              <a:pPr/>
              <a:t>48</a:t>
            </a:fld>
            <a:endParaRPr lang="en-US" altLang="zh-CN"/>
          </a:p>
        </p:txBody>
      </p:sp>
      <p:pic>
        <p:nvPicPr>
          <p:cNvPr id="4" name="Picture 6" descr="C:\Documents and Settings\fernandon\Mis documentos\Mis imágenes\Productos\RA1900, 1W\pic\IMG_10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484784"/>
            <a:ext cx="6732888" cy="44882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698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3" name="Rectangle 7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s-AR" altLang="es-AR" dirty="0" smtClean="0"/>
              <a:t>Repetidores de RF</a:t>
            </a:r>
            <a:endParaRPr lang="es-AR" altLang="es-AR" dirty="0"/>
          </a:p>
        </p:txBody>
      </p:sp>
      <p:sp>
        <p:nvSpPr>
          <p:cNvPr id="116744" name="Rectangle 8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altLang="es-AR" dirty="0" smtClean="0"/>
              <a:t>Soluciones de cobertura </a:t>
            </a:r>
            <a:r>
              <a:rPr lang="es-AR" altLang="es-AR" dirty="0" err="1" smtClean="0"/>
              <a:t>indoor</a:t>
            </a: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4176695809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001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s-AR" altLang="zh-CN" sz="1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ComFlex</a:t>
            </a:r>
            <a:r>
              <a:rPr lang="es-AR" altLang="zh-CN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 </a:t>
            </a:r>
            <a:r>
              <a:rPr lang="es-AR" altLang="zh-CN" sz="1800" b="1" dirty="0" err="1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Multi</a:t>
            </a:r>
            <a:r>
              <a:rPr lang="es-AR" altLang="zh-CN" sz="1800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-band DAS</a:t>
            </a:r>
            <a:r>
              <a:rPr lang="es-AR" altLang="zh-CN" sz="1800" dirty="0" smtClean="0">
                <a:ea typeface="宋体" pitchFamily="2" charset="-122"/>
              </a:rPr>
              <a:t> </a:t>
            </a:r>
          </a:p>
          <a:p>
            <a:pPr lvl="1">
              <a:lnSpc>
                <a:spcPct val="80000"/>
              </a:lnSpc>
            </a:pPr>
            <a:r>
              <a:rPr lang="es-AR" altLang="zh-CN" sz="1400" dirty="0" smtClean="0">
                <a:ea typeface="宋体" pitchFamily="2" charset="-122"/>
              </a:rPr>
              <a:t>Una solución de RF sobre fibra diseñada especialmente para mejorar la capacidad y cobertura de la red de una manera rentable y eficiente para Sistema de Antenas Distribuidas (DAS) </a:t>
            </a:r>
            <a:r>
              <a:rPr lang="es-AR" altLang="zh-CN" sz="1400" dirty="0" err="1" smtClean="0">
                <a:ea typeface="宋体" pitchFamily="2" charset="-122"/>
              </a:rPr>
              <a:t>indoor</a:t>
            </a:r>
            <a:r>
              <a:rPr lang="es-AR" altLang="zh-CN" sz="1400" dirty="0" smtClean="0">
                <a:ea typeface="宋体" pitchFamily="2" charset="-122"/>
              </a:rPr>
              <a:t> y </a:t>
            </a:r>
            <a:r>
              <a:rPr lang="es-AR" altLang="zh-CN" sz="1400" dirty="0" err="1" smtClean="0">
                <a:ea typeface="宋体" pitchFamily="2" charset="-122"/>
              </a:rPr>
              <a:t>outdoor</a:t>
            </a:r>
            <a:r>
              <a:rPr lang="es-AR" altLang="zh-CN" sz="1400" dirty="0" smtClean="0">
                <a:ea typeface="宋体" pitchFamily="2" charset="-122"/>
              </a:rPr>
              <a:t>.</a:t>
            </a:r>
          </a:p>
          <a:p>
            <a:pPr>
              <a:lnSpc>
                <a:spcPct val="80000"/>
              </a:lnSpc>
            </a:pPr>
            <a:endParaRPr lang="es-AR" altLang="zh-CN" sz="1800" dirty="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s-AR" altLang="zh-CN" sz="1800" dirty="0" smtClean="0">
                <a:ea typeface="宋体" pitchFamily="2" charset="-122"/>
              </a:rPr>
              <a:t>Soporta todas las frecuencias, desde 700MHz hasta 2600MHz, con todas las tecnologías como ser </a:t>
            </a:r>
            <a:r>
              <a:rPr lang="es-AR" altLang="zh-CN" sz="1800" dirty="0" err="1" smtClean="0">
                <a:ea typeface="宋体" pitchFamily="2" charset="-122"/>
              </a:rPr>
              <a:t>iDEN</a:t>
            </a:r>
            <a:r>
              <a:rPr lang="es-AR" altLang="zh-CN" sz="1800" dirty="0" smtClean="0">
                <a:ea typeface="宋体" pitchFamily="2" charset="-122"/>
              </a:rPr>
              <a:t>, GSM, CDMA, WCDMA y/o LTE.</a:t>
            </a:r>
          </a:p>
          <a:p>
            <a:pPr>
              <a:lnSpc>
                <a:spcPct val="80000"/>
              </a:lnSpc>
            </a:pPr>
            <a:endParaRPr lang="es-AR" altLang="zh-CN" sz="1800" dirty="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s-AR" altLang="zh-CN" sz="1800" dirty="0" smtClean="0">
                <a:ea typeface="宋体" pitchFamily="2" charset="-122"/>
              </a:rPr>
              <a:t>Unidades remotas con opciones de potencias, desde 1W hasta 40W, con modelos de 20, 5 y 2W dando flexibilidad para adecuarse a cada solución.</a:t>
            </a:r>
          </a:p>
          <a:p>
            <a:pPr>
              <a:lnSpc>
                <a:spcPct val="80000"/>
              </a:lnSpc>
            </a:pPr>
            <a:endParaRPr lang="es-AR" altLang="zh-CN" sz="1800" dirty="0" smtClean="0">
              <a:ea typeface="宋体" pitchFamily="2" charset="-122"/>
            </a:endParaRPr>
          </a:p>
          <a:p>
            <a:pPr>
              <a:lnSpc>
                <a:spcPct val="80000"/>
              </a:lnSpc>
            </a:pPr>
            <a:r>
              <a:rPr lang="es-AR" altLang="zh-CN" sz="1800" dirty="0" smtClean="0">
                <a:ea typeface="宋体" pitchFamily="2" charset="-122"/>
              </a:rPr>
              <a:t>Una plataforma universal para usar con unidades remotas de alta, media y baja potencia sobre la misma red de FO.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AR" altLang="zh-CN" sz="1800" dirty="0" smtClean="0">
                <a:ea typeface="宋体" pitchFamily="2" charset="-122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s-AR" altLang="zh-CN" sz="1800" dirty="0" smtClean="0">
                <a:ea typeface="宋体" pitchFamily="2" charset="-122"/>
              </a:rPr>
              <a:t>Plataforma Modular – puede ampliarse con bandas adicionales acompañando el crecimiento de la red.</a:t>
            </a:r>
          </a:p>
          <a:p>
            <a:pPr lvl="1">
              <a:lnSpc>
                <a:spcPct val="80000"/>
              </a:lnSpc>
            </a:pPr>
            <a:endParaRPr lang="es-AR" altLang="zh-CN" sz="1800" dirty="0" smtClean="0">
              <a:ea typeface="宋体" pitchFamily="2" charset="-122"/>
            </a:endParaRPr>
          </a:p>
        </p:txBody>
      </p:sp>
      <p:sp>
        <p:nvSpPr>
          <p:cNvPr id="4098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F79D3318-E4FB-464B-8B96-B9CADCCFAA6C}" type="slidenum">
              <a:rPr lang="zh-CN" altLang="en-US"/>
              <a:pPr/>
              <a:t>5</a:t>
            </a:fld>
            <a:endParaRPr lang="en-US" altLang="zh-CN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ComFlex</a:t>
            </a:r>
            <a:r>
              <a:rPr lang="es-AR" dirty="0" smtClean="0"/>
              <a:t> </a:t>
            </a:r>
            <a:br>
              <a:rPr lang="es-AR" dirty="0" smtClean="0"/>
            </a:br>
            <a:r>
              <a:rPr lang="es-AR" dirty="0" err="1" smtClean="0"/>
              <a:t>MultiBand</a:t>
            </a:r>
            <a:r>
              <a:rPr lang="es-AR" dirty="0" smtClean="0"/>
              <a:t> 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707342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Plataforma </a:t>
            </a:r>
            <a:r>
              <a:rPr lang="es-AR" dirty="0" err="1" smtClean="0"/>
              <a:t>Low</a:t>
            </a:r>
            <a:r>
              <a:rPr lang="es-AR" dirty="0" smtClean="0"/>
              <a:t> </a:t>
            </a:r>
            <a:r>
              <a:rPr lang="es-AR" dirty="0" err="1" smtClean="0"/>
              <a:t>Power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700 a 2600MHz</a:t>
            </a:r>
          </a:p>
          <a:p>
            <a:r>
              <a:rPr lang="es-AR" dirty="0" smtClean="0"/>
              <a:t>27dBm a 33dBm</a:t>
            </a:r>
          </a:p>
          <a:p>
            <a:r>
              <a:rPr lang="es-AR" dirty="0"/>
              <a:t>Filtrado digital</a:t>
            </a:r>
          </a:p>
          <a:p>
            <a:pPr lvl="1"/>
            <a:r>
              <a:rPr lang="es-AR" dirty="0" smtClean="0"/>
              <a:t>3 filtros independientes</a:t>
            </a:r>
          </a:p>
          <a:p>
            <a:r>
              <a:rPr lang="es-AR" dirty="0" smtClean="0"/>
              <a:t>Chasis IP65 - </a:t>
            </a:r>
            <a:r>
              <a:rPr lang="es-AR" dirty="0" err="1" smtClean="0"/>
              <a:t>outdoor</a:t>
            </a:r>
            <a:endParaRPr lang="es-AR" dirty="0" smtClean="0"/>
          </a:p>
          <a:p>
            <a:r>
              <a:rPr lang="es-AR" dirty="0" smtClean="0"/>
              <a:t>Ultra compacto y liviano</a:t>
            </a:r>
          </a:p>
          <a:p>
            <a:pPr lvl="1"/>
            <a:r>
              <a:rPr lang="es-AR" dirty="0"/>
              <a:t>350 x 220 x 100 </a:t>
            </a:r>
            <a:r>
              <a:rPr lang="es-AR" dirty="0" smtClean="0"/>
              <a:t>mm</a:t>
            </a:r>
          </a:p>
          <a:p>
            <a:pPr lvl="1"/>
            <a:r>
              <a:rPr lang="es-AR" dirty="0" smtClean="0"/>
              <a:t>7 kg</a:t>
            </a:r>
          </a:p>
          <a:p>
            <a:pPr marL="342900" lvl="1" indent="-342900">
              <a:buBlip>
                <a:blip r:embed="rId2"/>
              </a:buBlip>
            </a:pPr>
            <a:r>
              <a:rPr lang="es-AR" sz="2800" dirty="0">
                <a:ea typeface="+mn-ea"/>
                <a:cs typeface="+mn-cs"/>
              </a:rPr>
              <a:t>Soporta </a:t>
            </a:r>
            <a:r>
              <a:rPr lang="es-AR" sz="2800" dirty="0" smtClean="0">
                <a:ea typeface="+mn-ea"/>
                <a:cs typeface="+mn-cs"/>
              </a:rPr>
              <a:t>configuración </a:t>
            </a:r>
            <a:r>
              <a:rPr lang="es-AR" sz="2800" dirty="0">
                <a:ea typeface="+mn-ea"/>
                <a:cs typeface="+mn-cs"/>
              </a:rPr>
              <a:t>y montaje </a:t>
            </a:r>
            <a:r>
              <a:rPr lang="es-AR" sz="2800" dirty="0" err="1">
                <a:ea typeface="+mn-ea"/>
                <a:cs typeface="+mn-cs"/>
              </a:rPr>
              <a:t>multibanda</a:t>
            </a:r>
            <a:endParaRPr lang="es-AR" sz="2800" dirty="0">
              <a:ea typeface="+mn-ea"/>
              <a:cs typeface="+mn-cs"/>
            </a:endParaRPr>
          </a:p>
          <a:p>
            <a:pPr lvl="1"/>
            <a:endParaRPr lang="es-AR" dirty="0"/>
          </a:p>
          <a:p>
            <a:pPr lvl="1"/>
            <a:endParaRPr lang="es-AR" dirty="0" smtClean="0"/>
          </a:p>
          <a:p>
            <a:pPr lvl="1"/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52" y="2276872"/>
            <a:ext cx="3635896" cy="222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258566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ea typeface="宋体" charset="-122"/>
              </a:rPr>
              <a:t>Puntos</a:t>
            </a:r>
            <a:r>
              <a:rPr lang="en-US" altLang="zh-CN" dirty="0" smtClean="0">
                <a:ea typeface="宋体" charset="-122"/>
              </a:rPr>
              <a:t> </a:t>
            </a:r>
            <a:r>
              <a:rPr lang="en-US" altLang="zh-CN" dirty="0" err="1" smtClean="0">
                <a:ea typeface="宋体" charset="-122"/>
              </a:rPr>
              <a:t>destacados</a:t>
            </a:r>
            <a:endParaRPr lang="zh-CN" altLang="zh-CN" dirty="0" smtClean="0">
              <a:ea typeface="宋体" charset="-122"/>
            </a:endParaRP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8550" y="6238875"/>
            <a:ext cx="5505450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Soporta</a:t>
            </a:r>
            <a:r>
              <a:rPr lang="en-US" dirty="0" smtClean="0"/>
              <a:t> </a:t>
            </a:r>
            <a:r>
              <a:rPr lang="en-US" dirty="0" err="1" smtClean="0"/>
              <a:t>configuración</a:t>
            </a:r>
            <a:r>
              <a:rPr lang="en-US" dirty="0" smtClean="0"/>
              <a:t> </a:t>
            </a:r>
            <a:r>
              <a:rPr lang="en-US" dirty="0" err="1" smtClean="0"/>
              <a:t>multibanda</a:t>
            </a:r>
            <a:r>
              <a:rPr lang="en-US" dirty="0" smtClean="0"/>
              <a:t> y multi sub-</a:t>
            </a:r>
            <a:r>
              <a:rPr lang="en-US" dirty="0" err="1" smtClean="0"/>
              <a:t>banda</a:t>
            </a:r>
            <a:r>
              <a:rPr lang="en-US" dirty="0" smtClean="0"/>
              <a:t>. Single/Dual/Tri split band.</a:t>
            </a:r>
          </a:p>
          <a:p>
            <a:pPr lvl="1"/>
            <a:r>
              <a:rPr lang="en-US" dirty="0" smtClean="0"/>
              <a:t>Hasta </a:t>
            </a:r>
            <a:r>
              <a:rPr lang="en-US" dirty="0" smtClean="0"/>
              <a:t>3 </a:t>
            </a:r>
            <a:r>
              <a:rPr lang="en-US" dirty="0" smtClean="0"/>
              <a:t>sub-</a:t>
            </a:r>
            <a:r>
              <a:rPr lang="en-US" dirty="0" err="1" smtClean="0"/>
              <a:t>bandas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banda</a:t>
            </a:r>
            <a:r>
              <a:rPr lang="en-US" dirty="0" smtClean="0"/>
              <a:t>, con BW adjustable.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Pequeño</a:t>
            </a:r>
            <a:r>
              <a:rPr lang="en-US" dirty="0" smtClean="0"/>
              <a:t>, </a:t>
            </a:r>
            <a:r>
              <a:rPr lang="en-US" dirty="0" err="1" smtClean="0"/>
              <a:t>liviano</a:t>
            </a:r>
            <a:r>
              <a:rPr lang="en-US" dirty="0" smtClean="0"/>
              <a:t>, </a:t>
            </a:r>
            <a:r>
              <a:rPr lang="en-US" dirty="0" err="1" smtClean="0"/>
              <a:t>menor</a:t>
            </a:r>
            <a:r>
              <a:rPr lang="en-US" dirty="0" smtClean="0"/>
              <a:t> </a:t>
            </a:r>
            <a:r>
              <a:rPr lang="en-US" dirty="0" err="1" smtClean="0"/>
              <a:t>consumo</a:t>
            </a:r>
            <a:r>
              <a:rPr lang="en-US" dirty="0" smtClean="0"/>
              <a:t>, mayor </a:t>
            </a:r>
            <a:r>
              <a:rPr lang="en-US" dirty="0" err="1" smtClean="0"/>
              <a:t>eficiencia</a:t>
            </a:r>
            <a:r>
              <a:rPr lang="en-US" dirty="0" smtClean="0"/>
              <a:t>.</a:t>
            </a:r>
          </a:p>
        </p:txBody>
      </p:sp>
      <p:grpSp>
        <p:nvGrpSpPr>
          <p:cNvPr id="11" name="10 Grupo"/>
          <p:cNvGrpSpPr/>
          <p:nvPr/>
        </p:nvGrpSpPr>
        <p:grpSpPr>
          <a:xfrm>
            <a:off x="1907704" y="3573016"/>
            <a:ext cx="4961530" cy="1080120"/>
            <a:chOff x="1122638" y="3573016"/>
            <a:chExt cx="4961530" cy="1080120"/>
          </a:xfrm>
        </p:grpSpPr>
        <p:cxnSp>
          <p:nvCxnSpPr>
            <p:cNvPr id="3" name="2 Conector recto"/>
            <p:cNvCxnSpPr/>
            <p:nvPr/>
          </p:nvCxnSpPr>
          <p:spPr>
            <a:xfrm>
              <a:off x="1122638" y="4653136"/>
              <a:ext cx="496153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7 Grupo"/>
            <p:cNvGrpSpPr/>
            <p:nvPr/>
          </p:nvGrpSpPr>
          <p:grpSpPr>
            <a:xfrm>
              <a:off x="1403648" y="3573016"/>
              <a:ext cx="4392488" cy="1077218"/>
              <a:chOff x="1403648" y="3573016"/>
              <a:chExt cx="4392488" cy="1077218"/>
            </a:xfrm>
          </p:grpSpPr>
          <p:sp>
            <p:nvSpPr>
              <p:cNvPr id="4" name="3 CuadroTexto"/>
              <p:cNvSpPr txBox="1"/>
              <p:nvPr/>
            </p:nvSpPr>
            <p:spPr>
              <a:xfrm>
                <a:off x="1403648" y="3573016"/>
                <a:ext cx="1368152" cy="107721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200" b="1" dirty="0" smtClean="0"/>
                  <a:t>0,2-25Mhz</a:t>
                </a:r>
              </a:p>
              <a:p>
                <a:pPr algn="ctr"/>
                <a:endParaRPr lang="es-AR" sz="1200" b="1" dirty="0" smtClean="0"/>
              </a:p>
              <a:p>
                <a:pPr algn="ctr"/>
                <a:r>
                  <a:rPr lang="es-AR" sz="1000" dirty="0"/>
                  <a:t>Max. </a:t>
                </a:r>
                <a:r>
                  <a:rPr lang="es-AR" sz="1000" dirty="0" err="1"/>
                  <a:t>Bandwidth</a:t>
                </a:r>
                <a:endParaRPr lang="es-AR" sz="1000" dirty="0" smtClean="0"/>
              </a:p>
              <a:p>
                <a:pPr algn="ctr"/>
                <a:r>
                  <a:rPr lang="es-AR" sz="1000" dirty="0" smtClean="0"/>
                  <a:t>GSM/CDMA: 25MHz WCDMA:       15MHz LTE:              20MHz</a:t>
                </a:r>
              </a:p>
            </p:txBody>
          </p:sp>
          <p:sp>
            <p:nvSpPr>
              <p:cNvPr id="9" name="8 CuadroTexto"/>
              <p:cNvSpPr txBox="1"/>
              <p:nvPr/>
            </p:nvSpPr>
            <p:spPr>
              <a:xfrm>
                <a:off x="2915816" y="3573016"/>
                <a:ext cx="1368152" cy="107721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200" b="1" dirty="0" smtClean="0"/>
                  <a:t>0,2-25Mhz</a:t>
                </a:r>
              </a:p>
              <a:p>
                <a:pPr algn="ctr"/>
                <a:endParaRPr lang="es-AR" sz="1200" b="1" dirty="0" smtClean="0"/>
              </a:p>
              <a:p>
                <a:pPr algn="ctr"/>
                <a:r>
                  <a:rPr lang="es-AR" sz="1000" dirty="0"/>
                  <a:t>Max. </a:t>
                </a:r>
                <a:r>
                  <a:rPr lang="es-AR" sz="1000" dirty="0" err="1"/>
                  <a:t>Bandwidth</a:t>
                </a:r>
                <a:endParaRPr lang="es-AR" sz="1000" dirty="0" smtClean="0"/>
              </a:p>
              <a:p>
                <a:pPr algn="ctr"/>
                <a:r>
                  <a:rPr lang="es-AR" sz="1000" dirty="0" smtClean="0"/>
                  <a:t>GSM/CDMA: 25MHz WCDMA:       15MHz LTE:              20MHz</a:t>
                </a:r>
              </a:p>
            </p:txBody>
          </p:sp>
          <p:sp>
            <p:nvSpPr>
              <p:cNvPr id="10" name="9 CuadroTexto"/>
              <p:cNvSpPr txBox="1"/>
              <p:nvPr/>
            </p:nvSpPr>
            <p:spPr>
              <a:xfrm>
                <a:off x="4427984" y="3573016"/>
                <a:ext cx="1368152" cy="107721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200" b="1" dirty="0" smtClean="0"/>
                  <a:t>0,2-25Mhz</a:t>
                </a:r>
              </a:p>
              <a:p>
                <a:pPr algn="ctr"/>
                <a:endParaRPr lang="es-AR" sz="1200" b="1" dirty="0" smtClean="0"/>
              </a:p>
              <a:p>
                <a:pPr algn="ctr"/>
                <a:r>
                  <a:rPr lang="es-AR" sz="1000" dirty="0"/>
                  <a:t>Max. </a:t>
                </a:r>
                <a:r>
                  <a:rPr lang="es-AR" sz="1000" dirty="0" err="1"/>
                  <a:t>Bandwidth</a:t>
                </a:r>
                <a:endParaRPr lang="es-AR" sz="1000" dirty="0" smtClean="0"/>
              </a:p>
              <a:p>
                <a:pPr algn="ctr"/>
                <a:r>
                  <a:rPr lang="es-AR" sz="1000" dirty="0" smtClean="0"/>
                  <a:t>GSM/CDMA: 25MHz WCDMA:       15MHz LTE:              20MHz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6188332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fernandon\Documents\Dropbox\COMBA ROLA - Soporte Tecnico &amp; MKT\Documentos Tecnicos\WEBU\Miscelaneos\Dibujos equipos\mBDA\00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5" t="18114" r="22778" b="21658"/>
          <a:stretch/>
        </p:blipFill>
        <p:spPr bwMode="auto">
          <a:xfrm rot="19495670">
            <a:off x="566996" y="2653864"/>
            <a:ext cx="2658374" cy="260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fernandon\Documents\Dropbox\COMBA ROLA - Soporte Tecnico &amp; MKT\Documentos Tecnicos\WEBU\Miscelaneos\Dibujos equipos\mBDA\0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3" t="10896" r="23656" b="13750"/>
          <a:stretch/>
        </p:blipFill>
        <p:spPr bwMode="auto">
          <a:xfrm rot="6349893">
            <a:off x="6019851" y="1685187"/>
            <a:ext cx="2842009" cy="26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Plataforma </a:t>
            </a:r>
            <a:r>
              <a:rPr lang="es-AR" dirty="0" err="1" smtClean="0"/>
              <a:t>Low</a:t>
            </a:r>
            <a:r>
              <a:rPr lang="es-AR" dirty="0" smtClean="0"/>
              <a:t> </a:t>
            </a:r>
            <a:r>
              <a:rPr lang="es-AR" dirty="0" err="1" smtClean="0"/>
              <a:t>Power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Solución Dual-Band</a:t>
            </a:r>
            <a:endParaRPr lang="es-AR" dirty="0"/>
          </a:p>
        </p:txBody>
      </p:sp>
      <p:pic>
        <p:nvPicPr>
          <p:cNvPr id="1029" name="Picture 5" descr="C:\Users\fernandon\Documents\Dropbox\COMBA ROLA - Soporte Tecnico &amp; MKT\Documentos Tecnicos\WEBU\Miscelaneos\Dibujos equipos\mBDA\0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8" t="7584" r="11762" b="8515"/>
          <a:stretch/>
        </p:blipFill>
        <p:spPr bwMode="auto">
          <a:xfrm rot="16892457">
            <a:off x="3223348" y="3268602"/>
            <a:ext cx="3183841" cy="270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971505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#SAP</a:t>
            </a:r>
            <a:endParaRPr lang="es-AR" dirty="0"/>
          </a:p>
        </p:txBody>
      </p:sp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855226"/>
              </p:ext>
            </p:extLst>
          </p:nvPr>
        </p:nvGraphicFramePr>
        <p:xfrm>
          <a:off x="251520" y="1412776"/>
          <a:ext cx="8352928" cy="48965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36109"/>
                <a:gridCol w="4222562"/>
                <a:gridCol w="2194257"/>
              </a:tblGrid>
              <a:tr h="174877">
                <a:tc>
                  <a:txBody>
                    <a:bodyPr/>
                    <a:lstStyle/>
                    <a:p>
                      <a:pPr indent="114935">
                        <a:spcAft>
                          <a:spcPts val="0"/>
                        </a:spcAft>
                      </a:pPr>
                      <a:r>
                        <a:rPr lang="es-AR" sz="900" dirty="0">
                          <a:effectLst/>
                        </a:rPr>
                        <a:t>CÓDIGO</a:t>
                      </a:r>
                      <a:endParaRPr lang="es-A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935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DESCRIPCIÓN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FAMILIA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M-CLARO: 100201836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AMP BDA COMBA 1900-10/20 MHZ 30dBm 80dB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BDA COMBA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M-CLARO: 100201837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AMP NANO BDA COMBA 1900-10MHZ 15dBm 65dB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BDA COMBA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M-CLARO: 100201838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AMP NANO BDA COMBA 1900-20MHZ 15dBm 65dB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BDA COMBA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M-CLARO: 100202662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AMP NANO BDA COMBA 850 B+B' 15dBm 65dB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BDA COMBA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M-CLARO: 100208749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BDA COMBA DUAL BAND SR-7132 27dBm 70dB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BDA COMBA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M-CLARO: 100208750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BDA COMBA DUAL BAND RD-7132 37dBm 90dB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BDA COMBA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M-CLARO: 102005867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NANO BDA COMBA 1900-20MHZ 15dBm 65dB C/G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BDA COMBA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solidFill>
                            <a:srgbClr val="FF0000"/>
                          </a:solidFill>
                          <a:effectLst/>
                        </a:rPr>
                        <a:t>M-CLARO: 100202571</a:t>
                      </a:r>
                      <a:endParaRPr lang="es-AR" sz="11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FF0000"/>
                          </a:solidFill>
                          <a:effectLst/>
                        </a:rPr>
                        <a:t>MASTER  UNIT COMBA RA1900, MOU</a:t>
                      </a:r>
                      <a:endParaRPr lang="es-AR" sz="11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solidFill>
                            <a:srgbClr val="FF0000"/>
                          </a:solidFill>
                          <a:effectLst/>
                        </a:rPr>
                        <a:t>DAS COMBA</a:t>
                      </a:r>
                      <a:endParaRPr lang="es-AR" sz="11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solidFill>
                            <a:srgbClr val="FF0000"/>
                          </a:solidFill>
                          <a:effectLst/>
                        </a:rPr>
                        <a:t>M-CLARO: 100202572</a:t>
                      </a:r>
                      <a:endParaRPr lang="es-AR" sz="11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solidFill>
                            <a:srgbClr val="FF0000"/>
                          </a:solidFill>
                          <a:effectLst/>
                        </a:rPr>
                        <a:t>RAU 1W  1900 MHZ COMBA RA1900, RU</a:t>
                      </a:r>
                      <a:endParaRPr lang="es-AR" sz="11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>
                          <a:solidFill>
                            <a:srgbClr val="FF0000"/>
                          </a:solidFill>
                          <a:effectLst/>
                        </a:rPr>
                        <a:t>DAS COMBA</a:t>
                      </a:r>
                      <a:endParaRPr lang="es-AR" sz="11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solidFill>
                            <a:srgbClr val="FF0000"/>
                          </a:solidFill>
                          <a:effectLst/>
                        </a:rPr>
                        <a:t>M-CLARO: 102006066</a:t>
                      </a:r>
                      <a:endParaRPr lang="es-AR" sz="11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solidFill>
                            <a:srgbClr val="FF0000"/>
                          </a:solidFill>
                          <a:effectLst/>
                        </a:rPr>
                        <a:t>PLACA ETH COMBA P/ GESTION REMOTA</a:t>
                      </a:r>
                      <a:endParaRPr lang="es-AR" sz="110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 dirty="0">
                          <a:solidFill>
                            <a:srgbClr val="FF0000"/>
                          </a:solidFill>
                          <a:effectLst/>
                        </a:rPr>
                        <a:t>DAS COMBA</a:t>
                      </a:r>
                      <a:endParaRPr lang="es-AR" sz="11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 b="1">
                          <a:solidFill>
                            <a:srgbClr val="92D050"/>
                          </a:solidFill>
                          <a:effectLst/>
                        </a:rPr>
                        <a:t>M-CLARO: 102009876</a:t>
                      </a:r>
                      <a:endParaRPr lang="es-AR" sz="1100" b="1">
                        <a:solidFill>
                          <a:srgbClr val="92D05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 b="1">
                          <a:solidFill>
                            <a:srgbClr val="92D050"/>
                          </a:solidFill>
                          <a:effectLst/>
                        </a:rPr>
                        <a:t>MASTER COMBA COMFLEX</a:t>
                      </a:r>
                      <a:endParaRPr lang="es-AR" sz="1100" b="1">
                        <a:solidFill>
                          <a:srgbClr val="92D05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 b="1">
                          <a:solidFill>
                            <a:srgbClr val="92D050"/>
                          </a:solidFill>
                          <a:effectLst/>
                        </a:rPr>
                        <a:t>DAS COMBA</a:t>
                      </a:r>
                      <a:endParaRPr lang="es-AR" sz="1100" b="1">
                        <a:solidFill>
                          <a:srgbClr val="92D05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 b="1">
                          <a:solidFill>
                            <a:srgbClr val="92D050"/>
                          </a:solidFill>
                          <a:effectLst/>
                        </a:rPr>
                        <a:t>M-CLARO: 102009877</a:t>
                      </a:r>
                      <a:endParaRPr lang="es-AR" sz="1100" b="1">
                        <a:solidFill>
                          <a:srgbClr val="92D05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 b="1">
                          <a:solidFill>
                            <a:srgbClr val="92D050"/>
                          </a:solidFill>
                          <a:effectLst/>
                        </a:rPr>
                        <a:t>REMOTE UNIT COMBA COMFLEX</a:t>
                      </a:r>
                      <a:endParaRPr lang="es-AR" sz="1100" b="1">
                        <a:solidFill>
                          <a:srgbClr val="92D05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 b="1">
                          <a:solidFill>
                            <a:srgbClr val="92D050"/>
                          </a:solidFill>
                          <a:effectLst/>
                        </a:rPr>
                        <a:t>DAS COMBA</a:t>
                      </a:r>
                      <a:endParaRPr lang="es-AR" sz="1100" b="1">
                        <a:solidFill>
                          <a:srgbClr val="92D05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 b="1">
                          <a:solidFill>
                            <a:srgbClr val="92D050"/>
                          </a:solidFill>
                          <a:effectLst/>
                        </a:rPr>
                        <a:t>M-CLARO: 102009878</a:t>
                      </a:r>
                      <a:endParaRPr lang="es-AR" sz="1100" b="1">
                        <a:solidFill>
                          <a:srgbClr val="92D05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 b="1">
                          <a:solidFill>
                            <a:srgbClr val="92D050"/>
                          </a:solidFill>
                          <a:effectLst/>
                        </a:rPr>
                        <a:t>MULTI OPERADOR COMFLEX</a:t>
                      </a:r>
                      <a:endParaRPr lang="es-AR" sz="1100" b="1">
                        <a:solidFill>
                          <a:srgbClr val="92D05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AR" sz="900" b="1" dirty="0">
                          <a:solidFill>
                            <a:srgbClr val="92D050"/>
                          </a:solidFill>
                          <a:effectLst/>
                        </a:rPr>
                        <a:t>DAS COMBA</a:t>
                      </a:r>
                      <a:endParaRPr lang="es-AR" sz="1100" b="1" dirty="0">
                        <a:solidFill>
                          <a:srgbClr val="92D05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M-CLARO: 102009879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ATENUADOR 50W30DB LOW PIM P/DAS</a:t>
                      </a:r>
                      <a:endParaRPr lang="es-A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DAS COMBA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  <a:tr h="3147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AR" sz="900">
                          <a:effectLst/>
                        </a:rPr>
                        <a:t>    M-CLARO: 102009880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indent="114300"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LOAD DIN M2W COMBA</a:t>
                      </a:r>
                      <a:endParaRPr lang="es-A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DAS COMBA</a:t>
                      </a:r>
                      <a:endParaRPr lang="es-A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902719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Comba CMS</a:t>
            </a:r>
            <a:endParaRPr lang="es-AR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Sistema de </a:t>
            </a:r>
            <a:r>
              <a:rPr lang="es-AR" dirty="0" err="1" smtClean="0"/>
              <a:t>Gestion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74024750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s-MX" dirty="0" smtClean="0"/>
              <a:t>Topología</a:t>
            </a:r>
            <a:endParaRPr lang="es-MX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CMS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0276482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COMBA CMS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Topología</a:t>
            </a:r>
            <a:endParaRPr lang="es-ES" dirty="0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21505" name="Object 1"/>
          <p:cNvGraphicFramePr>
            <a:graphicFrameLocks noChangeAspect="1"/>
          </p:cNvGraphicFramePr>
          <p:nvPr/>
        </p:nvGraphicFramePr>
        <p:xfrm>
          <a:off x="1331640" y="2204864"/>
          <a:ext cx="6912768" cy="4247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3" imgW="13787580" imgH="9427607" progId="Visio.Drawing.11">
                  <p:embed/>
                </p:oleObj>
              </mc:Choice>
              <mc:Fallback>
                <p:oleObj name="Visio" r:id="rId3" imgW="13787580" imgH="94276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204864"/>
                        <a:ext cx="6912768" cy="42473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7753455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COMBA CMS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s-MX" dirty="0" smtClean="0"/>
              <a:t>Topología</a:t>
            </a:r>
          </a:p>
          <a:p>
            <a:pPr lvl="1"/>
            <a:r>
              <a:rPr lang="es-MX" sz="1800" dirty="0" smtClean="0"/>
              <a:t>IP Gateway creará una tabla de referencia entre el ID de cada equipo COMBA (fijo) y la dirección IP dinámica asignada a cada equipo.</a:t>
            </a:r>
          </a:p>
          <a:p>
            <a:endParaRPr lang="es-E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1763688" y="2852936"/>
          <a:ext cx="5904136" cy="3627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Visio" r:id="rId3" imgW="13787580" imgH="9427607" progId="Visio.Drawing.11">
                  <p:embed/>
                </p:oleObj>
              </mc:Choice>
              <mc:Fallback>
                <p:oleObj name="Visio" r:id="rId3" imgW="13787580" imgH="94276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2852936"/>
                        <a:ext cx="5904136" cy="362736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7 Conector recto de flecha"/>
          <p:cNvCxnSpPr/>
          <p:nvPr/>
        </p:nvCxnSpPr>
        <p:spPr>
          <a:xfrm>
            <a:off x="2483768" y="3501008"/>
            <a:ext cx="216024" cy="1872208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 flipH="1">
            <a:off x="2699792" y="3429000"/>
            <a:ext cx="3816424" cy="1944216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/>
          <p:nvPr/>
        </p:nvCxnSpPr>
        <p:spPr>
          <a:xfrm flipH="1">
            <a:off x="2699792" y="5013176"/>
            <a:ext cx="3744416" cy="36004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147706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COMBA CMS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s-MX" dirty="0" smtClean="0"/>
              <a:t>Topología</a:t>
            </a:r>
          </a:p>
          <a:p>
            <a:pPr lvl="1"/>
            <a:r>
              <a:rPr lang="es-MX" sz="2000" dirty="0" smtClean="0"/>
              <a:t>CMS puede enviar y recibir información hacia/desde los repetidores a través del IP Gateway.</a:t>
            </a:r>
          </a:p>
          <a:p>
            <a:endParaRPr lang="es-ES" dirty="0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1763713" y="2852738"/>
          <a:ext cx="5903912" cy="362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3" imgW="13787580" imgH="9427607" progId="Visio.Drawing.11">
                  <p:embed/>
                </p:oleObj>
              </mc:Choice>
              <mc:Fallback>
                <p:oleObj name="Visio" r:id="rId3" imgW="13787580" imgH="94276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852738"/>
                        <a:ext cx="5903912" cy="3627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4 Forma libre"/>
          <p:cNvSpPr/>
          <p:nvPr/>
        </p:nvSpPr>
        <p:spPr>
          <a:xfrm>
            <a:off x="2641600" y="3027363"/>
            <a:ext cx="1579563" cy="2305049"/>
          </a:xfrm>
          <a:custGeom>
            <a:avLst/>
            <a:gdLst>
              <a:gd name="connsiteX0" fmla="*/ 587375 w 1579563"/>
              <a:gd name="connsiteY0" fmla="*/ 2182812 h 2305049"/>
              <a:gd name="connsiteX1" fmla="*/ 206375 w 1579563"/>
              <a:gd name="connsiteY1" fmla="*/ 2268537 h 2305049"/>
              <a:gd name="connsiteX2" fmla="*/ 120650 w 1579563"/>
              <a:gd name="connsiteY2" fmla="*/ 1963737 h 2305049"/>
              <a:gd name="connsiteX3" fmla="*/ 930275 w 1579563"/>
              <a:gd name="connsiteY3" fmla="*/ 1992312 h 2305049"/>
              <a:gd name="connsiteX4" fmla="*/ 1511300 w 1579563"/>
              <a:gd name="connsiteY4" fmla="*/ 1916112 h 2305049"/>
              <a:gd name="connsiteX5" fmla="*/ 1339850 w 1579563"/>
              <a:gd name="connsiteY5" fmla="*/ 1096962 h 2305049"/>
              <a:gd name="connsiteX6" fmla="*/ 701675 w 1579563"/>
              <a:gd name="connsiteY6" fmla="*/ 1220787 h 2305049"/>
              <a:gd name="connsiteX7" fmla="*/ 730250 w 1579563"/>
              <a:gd name="connsiteY7" fmla="*/ 468312 h 2305049"/>
              <a:gd name="connsiteX8" fmla="*/ 654050 w 1579563"/>
              <a:gd name="connsiteY8" fmla="*/ 58737 h 2305049"/>
              <a:gd name="connsiteX9" fmla="*/ 158750 w 1579563"/>
              <a:gd name="connsiteY9" fmla="*/ 115887 h 2305049"/>
              <a:gd name="connsiteX10" fmla="*/ 158750 w 1579563"/>
              <a:gd name="connsiteY10" fmla="*/ 115887 h 2305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79563" h="2305049">
                <a:moveTo>
                  <a:pt x="587375" y="2182812"/>
                </a:moveTo>
                <a:cubicBezTo>
                  <a:pt x="435768" y="2243930"/>
                  <a:pt x="284162" y="2305049"/>
                  <a:pt x="206375" y="2268537"/>
                </a:cubicBezTo>
                <a:cubicBezTo>
                  <a:pt x="128588" y="2232025"/>
                  <a:pt x="0" y="2009774"/>
                  <a:pt x="120650" y="1963737"/>
                </a:cubicBezTo>
                <a:cubicBezTo>
                  <a:pt x="241300" y="1917700"/>
                  <a:pt x="698500" y="2000249"/>
                  <a:pt x="930275" y="1992312"/>
                </a:cubicBezTo>
                <a:cubicBezTo>
                  <a:pt x="1162050" y="1984375"/>
                  <a:pt x="1443038" y="2065337"/>
                  <a:pt x="1511300" y="1916112"/>
                </a:cubicBezTo>
                <a:cubicBezTo>
                  <a:pt x="1579563" y="1766887"/>
                  <a:pt x="1474787" y="1212849"/>
                  <a:pt x="1339850" y="1096962"/>
                </a:cubicBezTo>
                <a:cubicBezTo>
                  <a:pt x="1204913" y="981075"/>
                  <a:pt x="803275" y="1325562"/>
                  <a:pt x="701675" y="1220787"/>
                </a:cubicBezTo>
                <a:cubicBezTo>
                  <a:pt x="600075" y="1116012"/>
                  <a:pt x="738187" y="661987"/>
                  <a:pt x="730250" y="468312"/>
                </a:cubicBezTo>
                <a:cubicBezTo>
                  <a:pt x="722313" y="274637"/>
                  <a:pt x="749300" y="117475"/>
                  <a:pt x="654050" y="58737"/>
                </a:cubicBezTo>
                <a:cubicBezTo>
                  <a:pt x="558800" y="0"/>
                  <a:pt x="158750" y="115887"/>
                  <a:pt x="158750" y="115887"/>
                </a:cubicBezTo>
                <a:lnTo>
                  <a:pt x="158750" y="115887"/>
                </a:lnTo>
              </a:path>
            </a:pathLst>
          </a:custGeom>
          <a:ln w="28575">
            <a:solidFill>
              <a:srgbClr val="00B05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323951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COMBA CMS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s-MX" dirty="0" smtClean="0"/>
              <a:t>Topología</a:t>
            </a:r>
          </a:p>
          <a:p>
            <a:pPr lvl="1"/>
            <a:r>
              <a:rPr lang="es-MX" sz="2000" dirty="0" smtClean="0"/>
              <a:t>El cliente WEB de CMS puede acceder al server CMS a través de internet usando un navegador de internet como IE o </a:t>
            </a:r>
            <a:r>
              <a:rPr lang="es-MX" sz="2000" dirty="0" err="1" smtClean="0"/>
              <a:t>Mozilla</a:t>
            </a:r>
            <a:r>
              <a:rPr lang="es-MX" sz="2000" dirty="0" smtClean="0"/>
              <a:t> </a:t>
            </a:r>
            <a:r>
              <a:rPr lang="es-MX" sz="2000" dirty="0" err="1" smtClean="0"/>
              <a:t>Firefox</a:t>
            </a:r>
            <a:r>
              <a:rPr lang="es-MX" sz="2000" dirty="0" smtClean="0"/>
              <a:t>.</a:t>
            </a:r>
            <a:endParaRPr lang="es-ES" dirty="0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1763713" y="2852738"/>
          <a:ext cx="5903912" cy="362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Visio" r:id="rId3" imgW="13787580" imgH="9427607" progId="Visio.Drawing.11">
                  <p:embed/>
                </p:oleObj>
              </mc:Choice>
              <mc:Fallback>
                <p:oleObj name="Visio" r:id="rId3" imgW="13787580" imgH="94276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852738"/>
                        <a:ext cx="5903912" cy="3627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5 Forma libre"/>
          <p:cNvSpPr/>
          <p:nvPr/>
        </p:nvSpPr>
        <p:spPr>
          <a:xfrm>
            <a:off x="2774950" y="4494213"/>
            <a:ext cx="2787650" cy="1465262"/>
          </a:xfrm>
          <a:custGeom>
            <a:avLst/>
            <a:gdLst>
              <a:gd name="connsiteX0" fmla="*/ 2787650 w 2787650"/>
              <a:gd name="connsiteY0" fmla="*/ 1363662 h 1465262"/>
              <a:gd name="connsiteX1" fmla="*/ 2425700 w 2787650"/>
              <a:gd name="connsiteY1" fmla="*/ 1420812 h 1465262"/>
              <a:gd name="connsiteX2" fmla="*/ 2120900 w 2787650"/>
              <a:gd name="connsiteY2" fmla="*/ 1439862 h 1465262"/>
              <a:gd name="connsiteX3" fmla="*/ 2016125 w 2787650"/>
              <a:gd name="connsiteY3" fmla="*/ 1268412 h 1465262"/>
              <a:gd name="connsiteX4" fmla="*/ 2044700 w 2787650"/>
              <a:gd name="connsiteY4" fmla="*/ 754062 h 1465262"/>
              <a:gd name="connsiteX5" fmla="*/ 2092325 w 2787650"/>
              <a:gd name="connsiteY5" fmla="*/ 277812 h 1465262"/>
              <a:gd name="connsiteX6" fmla="*/ 1711325 w 2787650"/>
              <a:gd name="connsiteY6" fmla="*/ 11112 h 1465262"/>
              <a:gd name="connsiteX7" fmla="*/ 1054100 w 2787650"/>
              <a:gd name="connsiteY7" fmla="*/ 211137 h 1465262"/>
              <a:gd name="connsiteX8" fmla="*/ 1063625 w 2787650"/>
              <a:gd name="connsiteY8" fmla="*/ 468312 h 1465262"/>
              <a:gd name="connsiteX9" fmla="*/ 225425 w 2787650"/>
              <a:gd name="connsiteY9" fmla="*/ 496887 h 1465262"/>
              <a:gd name="connsiteX10" fmla="*/ 15875 w 2787650"/>
              <a:gd name="connsiteY10" fmla="*/ 696912 h 1465262"/>
              <a:gd name="connsiteX11" fmla="*/ 320675 w 2787650"/>
              <a:gd name="connsiteY11" fmla="*/ 754062 h 1465262"/>
              <a:gd name="connsiteX12" fmla="*/ 349250 w 2787650"/>
              <a:gd name="connsiteY12" fmla="*/ 754062 h 1465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87650" h="1465262">
                <a:moveTo>
                  <a:pt x="2787650" y="1363662"/>
                </a:moveTo>
                <a:cubicBezTo>
                  <a:pt x="2662237" y="1385887"/>
                  <a:pt x="2536825" y="1408112"/>
                  <a:pt x="2425700" y="1420812"/>
                </a:cubicBezTo>
                <a:cubicBezTo>
                  <a:pt x="2314575" y="1433512"/>
                  <a:pt x="2189163" y="1465262"/>
                  <a:pt x="2120900" y="1439862"/>
                </a:cubicBezTo>
                <a:cubicBezTo>
                  <a:pt x="2052638" y="1414462"/>
                  <a:pt x="2028825" y="1382712"/>
                  <a:pt x="2016125" y="1268412"/>
                </a:cubicBezTo>
                <a:cubicBezTo>
                  <a:pt x="2003425" y="1154112"/>
                  <a:pt x="2032000" y="919162"/>
                  <a:pt x="2044700" y="754062"/>
                </a:cubicBezTo>
                <a:cubicBezTo>
                  <a:pt x="2057400" y="588962"/>
                  <a:pt x="2147887" y="401637"/>
                  <a:pt x="2092325" y="277812"/>
                </a:cubicBezTo>
                <a:cubicBezTo>
                  <a:pt x="2036763" y="153987"/>
                  <a:pt x="1884362" y="22224"/>
                  <a:pt x="1711325" y="11112"/>
                </a:cubicBezTo>
                <a:cubicBezTo>
                  <a:pt x="1538288" y="0"/>
                  <a:pt x="1162050" y="134937"/>
                  <a:pt x="1054100" y="211137"/>
                </a:cubicBezTo>
                <a:cubicBezTo>
                  <a:pt x="946150" y="287337"/>
                  <a:pt x="1201737" y="420687"/>
                  <a:pt x="1063625" y="468312"/>
                </a:cubicBezTo>
                <a:cubicBezTo>
                  <a:pt x="925513" y="515937"/>
                  <a:pt x="400050" y="458787"/>
                  <a:pt x="225425" y="496887"/>
                </a:cubicBezTo>
                <a:cubicBezTo>
                  <a:pt x="50800" y="534987"/>
                  <a:pt x="0" y="654050"/>
                  <a:pt x="15875" y="696912"/>
                </a:cubicBezTo>
                <a:cubicBezTo>
                  <a:pt x="31750" y="739774"/>
                  <a:pt x="265113" y="744537"/>
                  <a:pt x="320675" y="754062"/>
                </a:cubicBezTo>
                <a:cubicBezTo>
                  <a:pt x="376237" y="763587"/>
                  <a:pt x="349250" y="771524"/>
                  <a:pt x="349250" y="754062"/>
                </a:cubicBezTo>
              </a:path>
            </a:pathLst>
          </a:custGeom>
          <a:ln w="28575">
            <a:solidFill>
              <a:srgbClr val="00B05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624538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ComFlex</a:t>
            </a:r>
            <a:r>
              <a:rPr lang="es-MX" dirty="0" smtClean="0"/>
              <a:t> - Características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s-ES" sz="1800" dirty="0" smtClean="0"/>
              <a:t>Compensación Automática de perdida de fibra</a:t>
            </a:r>
          </a:p>
          <a:p>
            <a:r>
              <a:rPr lang="es-ES" sz="1800" dirty="0" smtClean="0"/>
              <a:t>Supervisión centralizada</a:t>
            </a:r>
          </a:p>
          <a:p>
            <a:r>
              <a:rPr lang="es-ES" sz="1800" dirty="0" smtClean="0"/>
              <a:t>Tecnología de amplificadores MCPA (</a:t>
            </a:r>
            <a:r>
              <a:rPr lang="es-ES" sz="1800" dirty="0" err="1" smtClean="0"/>
              <a:t>MultiCarrier</a:t>
            </a:r>
            <a:r>
              <a:rPr lang="es-ES" sz="1800" dirty="0" smtClean="0"/>
              <a:t> </a:t>
            </a:r>
            <a:r>
              <a:rPr lang="es-ES" sz="1800" dirty="0" err="1" smtClean="0"/>
              <a:t>Power</a:t>
            </a:r>
            <a:r>
              <a:rPr lang="es-ES" sz="1800" dirty="0" smtClean="0"/>
              <a:t> </a:t>
            </a:r>
            <a:r>
              <a:rPr lang="es-ES" sz="1800" dirty="0" err="1" smtClean="0"/>
              <a:t>Amplifier</a:t>
            </a:r>
            <a:r>
              <a:rPr lang="es-ES" sz="1800" dirty="0" smtClean="0"/>
              <a:t>), DPD Digital pre-</a:t>
            </a:r>
            <a:r>
              <a:rPr lang="es-ES" sz="1800" dirty="0" err="1" smtClean="0"/>
              <a:t>Distorsion</a:t>
            </a:r>
            <a:r>
              <a:rPr lang="es-ES" sz="1800" dirty="0" smtClean="0"/>
              <a:t>) que soporta </a:t>
            </a:r>
            <a:r>
              <a:rPr lang="es-ES" sz="1800" dirty="0" err="1" smtClean="0"/>
              <a:t>Multicarrier+MultiMode</a:t>
            </a:r>
            <a:r>
              <a:rPr lang="es-ES" sz="1800" dirty="0" smtClean="0"/>
              <a:t> (GSM+WCDMA+LTE)</a:t>
            </a:r>
          </a:p>
          <a:p>
            <a:r>
              <a:rPr lang="es-ES" sz="1800" dirty="0" err="1" smtClean="0"/>
              <a:t>Master</a:t>
            </a:r>
            <a:r>
              <a:rPr lang="es-ES" sz="1800" dirty="0" smtClean="0"/>
              <a:t> </a:t>
            </a:r>
            <a:r>
              <a:rPr lang="es-ES" sz="1800" dirty="0" err="1" smtClean="0"/>
              <a:t>Unit</a:t>
            </a:r>
            <a:r>
              <a:rPr lang="es-ES" sz="1800" dirty="0" smtClean="0"/>
              <a:t> modular</a:t>
            </a:r>
          </a:p>
          <a:p>
            <a:pPr lvl="1"/>
            <a:r>
              <a:rPr lang="es-ES" sz="1400" dirty="0" smtClean="0"/>
              <a:t>Interface </a:t>
            </a:r>
            <a:r>
              <a:rPr lang="es-ES" sz="1400" dirty="0" err="1" smtClean="0"/>
              <a:t>Unit</a:t>
            </a:r>
            <a:r>
              <a:rPr lang="es-ES" sz="1400" dirty="0" smtClean="0"/>
              <a:t> – para condicionamiento de RF hasta </a:t>
            </a:r>
            <a:r>
              <a:rPr lang="es-ES" sz="1400" dirty="0"/>
              <a:t>8</a:t>
            </a:r>
            <a:r>
              <a:rPr lang="es-ES" sz="1400" dirty="0" smtClean="0"/>
              <a:t> bandas</a:t>
            </a:r>
          </a:p>
          <a:p>
            <a:pPr lvl="1"/>
            <a:r>
              <a:rPr lang="es-ES" sz="1400" dirty="0" err="1" smtClean="0"/>
              <a:t>Optical</a:t>
            </a:r>
            <a:r>
              <a:rPr lang="es-ES" sz="1400" dirty="0" smtClean="0"/>
              <a:t> </a:t>
            </a:r>
            <a:r>
              <a:rPr lang="es-ES" sz="1400" dirty="0" err="1" smtClean="0"/>
              <a:t>Unit</a:t>
            </a:r>
            <a:r>
              <a:rPr lang="es-ES" sz="1400" dirty="0" smtClean="0"/>
              <a:t> para conversión RF/FO hasta 16 Remotas por </a:t>
            </a:r>
            <a:r>
              <a:rPr lang="es-ES" sz="1400" dirty="0" err="1" smtClean="0"/>
              <a:t>Master</a:t>
            </a:r>
            <a:r>
              <a:rPr lang="es-ES" sz="1400" dirty="0" smtClean="0"/>
              <a:t> </a:t>
            </a:r>
            <a:r>
              <a:rPr lang="es-ES" sz="1400" dirty="0" err="1" smtClean="0"/>
              <a:t>Unit</a:t>
            </a:r>
            <a:r>
              <a:rPr lang="es-ES" sz="1400" dirty="0" smtClean="0"/>
              <a:t> (puede crecer de 1,2,3 hasta 16 en forma modular)</a:t>
            </a:r>
          </a:p>
          <a:p>
            <a:pPr lvl="1"/>
            <a:r>
              <a:rPr lang="es-ES" sz="1400" dirty="0" err="1" smtClean="0"/>
              <a:t>Monitoring</a:t>
            </a:r>
            <a:r>
              <a:rPr lang="es-ES" sz="1400" dirty="0" smtClean="0"/>
              <a:t> </a:t>
            </a:r>
            <a:r>
              <a:rPr lang="es-ES" sz="1400" dirty="0" err="1" smtClean="0"/>
              <a:t>Unit</a:t>
            </a:r>
            <a:r>
              <a:rPr lang="es-ES" sz="1400" dirty="0" smtClean="0"/>
              <a:t> para supervisión local y remota vía IP (GPRS, 3G, LAN) con interface WEB (browser)</a:t>
            </a:r>
          </a:p>
          <a:p>
            <a:pPr lvl="1"/>
            <a:r>
              <a:rPr lang="es-ES" sz="1400" dirty="0" smtClean="0"/>
              <a:t>Soporta MIMO</a:t>
            </a:r>
          </a:p>
          <a:p>
            <a:r>
              <a:rPr lang="es-ES" sz="1800" dirty="0" err="1" smtClean="0"/>
              <a:t>Remote</a:t>
            </a:r>
            <a:r>
              <a:rPr lang="es-ES" sz="1800" dirty="0" smtClean="0"/>
              <a:t> </a:t>
            </a:r>
            <a:r>
              <a:rPr lang="es-ES" sz="1800" dirty="0" err="1" smtClean="0"/>
              <a:t>Unit</a:t>
            </a:r>
            <a:endParaRPr lang="es-ES" sz="1800" dirty="0" smtClean="0"/>
          </a:p>
          <a:p>
            <a:pPr lvl="1"/>
            <a:r>
              <a:rPr lang="es-ES" sz="1400" dirty="0" smtClean="0"/>
              <a:t>Remota </a:t>
            </a:r>
            <a:r>
              <a:rPr lang="es-ES" sz="1400" dirty="0" err="1" smtClean="0"/>
              <a:t>Low</a:t>
            </a:r>
            <a:r>
              <a:rPr lang="es-ES" sz="1400" dirty="0" smtClean="0"/>
              <a:t> </a:t>
            </a:r>
            <a:r>
              <a:rPr lang="es-ES" sz="1400" dirty="0" err="1" smtClean="0"/>
              <a:t>Power</a:t>
            </a:r>
            <a:r>
              <a:rPr lang="es-ES" sz="1400" dirty="0" smtClean="0"/>
              <a:t> de 1-3 bandas, 1-2W/banda</a:t>
            </a:r>
          </a:p>
          <a:p>
            <a:pPr lvl="1"/>
            <a:r>
              <a:rPr lang="es-ES" sz="1400" dirty="0" smtClean="0"/>
              <a:t>Remota </a:t>
            </a:r>
            <a:r>
              <a:rPr lang="es-ES" sz="1400" dirty="0" err="1" smtClean="0"/>
              <a:t>Low</a:t>
            </a:r>
            <a:r>
              <a:rPr lang="es-ES" sz="1400" dirty="0" smtClean="0"/>
              <a:t> </a:t>
            </a:r>
            <a:r>
              <a:rPr lang="es-ES" sz="1400" dirty="0" err="1" smtClean="0"/>
              <a:t>Power</a:t>
            </a:r>
            <a:r>
              <a:rPr lang="es-ES" sz="1400" dirty="0" smtClean="0"/>
              <a:t>  de 1-5 bandas, 1-2W/banda</a:t>
            </a:r>
          </a:p>
          <a:p>
            <a:pPr lvl="1"/>
            <a:r>
              <a:rPr lang="es-ES" sz="1400" dirty="0" smtClean="0"/>
              <a:t>Remota </a:t>
            </a:r>
            <a:r>
              <a:rPr lang="es-ES" sz="1400" dirty="0" err="1" smtClean="0"/>
              <a:t>High</a:t>
            </a:r>
            <a:r>
              <a:rPr lang="es-ES" sz="1400" dirty="0" smtClean="0"/>
              <a:t> </a:t>
            </a:r>
            <a:r>
              <a:rPr lang="es-ES" sz="1400" dirty="0" err="1" smtClean="0"/>
              <a:t>Power</a:t>
            </a:r>
            <a:r>
              <a:rPr lang="es-ES" sz="1400" dirty="0" smtClean="0"/>
              <a:t> de 1-3 bandas, 20-40W/band</a:t>
            </a:r>
          </a:p>
          <a:p>
            <a:pPr lvl="1"/>
            <a:r>
              <a:rPr lang="es-ES" sz="1400" dirty="0"/>
              <a:t>Remota High </a:t>
            </a:r>
            <a:r>
              <a:rPr lang="es-ES" sz="1400" dirty="0" err="1"/>
              <a:t>Power</a:t>
            </a:r>
            <a:r>
              <a:rPr lang="es-ES" sz="1400" dirty="0"/>
              <a:t> de </a:t>
            </a:r>
            <a:r>
              <a:rPr lang="es-ES" sz="1400" dirty="0" smtClean="0"/>
              <a:t>1-4 </a:t>
            </a:r>
            <a:r>
              <a:rPr lang="es-ES" sz="1400" dirty="0"/>
              <a:t>bandas, </a:t>
            </a:r>
            <a:r>
              <a:rPr lang="es-ES" sz="1400" dirty="0" smtClean="0"/>
              <a:t>20-40W/band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330279664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Sistema de </a:t>
            </a:r>
            <a:r>
              <a:rPr lang="es-AR" dirty="0" err="1" smtClean="0"/>
              <a:t>Gestion</a:t>
            </a:r>
            <a:r>
              <a:rPr lang="es-AR" dirty="0" smtClean="0"/>
              <a:t> - CMS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08"/>
          <a:stretch/>
        </p:blipFill>
        <p:spPr bwMode="auto">
          <a:xfrm>
            <a:off x="0" y="1049692"/>
            <a:ext cx="9144000" cy="5259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2644944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Sistema de </a:t>
            </a:r>
            <a:r>
              <a:rPr lang="es-AR" dirty="0" err="1"/>
              <a:t>Gestion</a:t>
            </a:r>
            <a:r>
              <a:rPr lang="es-AR" dirty="0"/>
              <a:t> - CMS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0" y="1178917"/>
            <a:ext cx="9125170" cy="5130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730655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IDEAS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Picture 2" descr="C:\Users\fernandon\AppData\Local\Microsoft\Windows\Temporary Internet Files\Content.IE5\I51ZVNYK\MP900442177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00808"/>
            <a:ext cx="4724400" cy="419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525112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Dudas…</a:t>
            </a:r>
          </a:p>
          <a:p>
            <a:r>
              <a:rPr lang="es-AR" dirty="0" smtClean="0"/>
              <a:t>Sugerencias…</a:t>
            </a:r>
          </a:p>
          <a:p>
            <a:r>
              <a:rPr lang="es-AR" dirty="0" smtClean="0"/>
              <a:t>Pasos a seguir…</a:t>
            </a:r>
          </a:p>
        </p:txBody>
      </p:sp>
      <p:sp>
        <p:nvSpPr>
          <p:cNvPr id="4" name="3 Rectángulo"/>
          <p:cNvSpPr/>
          <p:nvPr/>
        </p:nvSpPr>
        <p:spPr>
          <a:xfrm>
            <a:off x="2652245" y="3873822"/>
            <a:ext cx="3839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¡GRACIAS!</a:t>
            </a:r>
            <a:endParaRPr lang="es-E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8662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ComFlex</a:t>
            </a:r>
            <a:r>
              <a:rPr lang="es-AR" dirty="0" smtClean="0"/>
              <a:t> – Diagrama Arquitectura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2051" name="Picture 3" descr="C:\Users\fernandon\Documents\Dropbox\COMBA ROLA - Ventas\Globo Group AR\2015-04 - CyCSA Abasto ComFlex\ComFlex -arquitectur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229" y="2420888"/>
            <a:ext cx="93345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2061730" y="3882534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4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POI</a:t>
            </a:r>
            <a:endParaRPr lang="es-AR" sz="1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5151246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image0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93871"/>
            <a:ext cx="7866906" cy="572436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Master </a:t>
            </a:r>
            <a:r>
              <a:rPr lang="es-MX" dirty="0" err="1" smtClean="0"/>
              <a:t>Unit</a:t>
            </a:r>
            <a:r>
              <a:rPr lang="es-MX" dirty="0" smtClean="0"/>
              <a:t> </a:t>
            </a:r>
            <a:r>
              <a:rPr lang="es-MX" dirty="0" err="1" smtClean="0"/>
              <a:t>ComFlex</a:t>
            </a:r>
            <a:endParaRPr lang="es-ES" dirty="0"/>
          </a:p>
        </p:txBody>
      </p:sp>
      <p:cxnSp>
        <p:nvCxnSpPr>
          <p:cNvPr id="12" name="11 Conector recto de flecha"/>
          <p:cNvCxnSpPr/>
          <p:nvPr/>
        </p:nvCxnSpPr>
        <p:spPr>
          <a:xfrm>
            <a:off x="1187624" y="2276872"/>
            <a:ext cx="6912768" cy="0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/>
          <p:nvPr/>
        </p:nvCxnSpPr>
        <p:spPr>
          <a:xfrm>
            <a:off x="1259632" y="2630174"/>
            <a:ext cx="36004" cy="2788756"/>
          </a:xfrm>
          <a:prstGeom prst="straightConnector1">
            <a:avLst/>
          </a:prstGeom>
          <a:ln w="571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4401794" y="1844824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19”</a:t>
            </a:r>
            <a:endParaRPr lang="es-AR" dirty="0"/>
          </a:p>
        </p:txBody>
      </p:sp>
      <p:sp>
        <p:nvSpPr>
          <p:cNvPr id="28" name="27 CuadroTexto"/>
          <p:cNvSpPr txBox="1"/>
          <p:nvPr/>
        </p:nvSpPr>
        <p:spPr>
          <a:xfrm>
            <a:off x="683568" y="3842607"/>
            <a:ext cx="445956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s-AR" dirty="0" smtClean="0"/>
              <a:t>4U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68450015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1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486839"/>
              </p:ext>
            </p:extLst>
          </p:nvPr>
        </p:nvGraphicFramePr>
        <p:xfrm>
          <a:off x="395536" y="1484783"/>
          <a:ext cx="8424936" cy="3744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/>
                <a:gridCol w="5184576"/>
              </a:tblGrid>
              <a:tr h="702078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s-MX" sz="2400" dirty="0" smtClean="0">
                          <a:solidFill>
                            <a:schemeClr val="tx1"/>
                          </a:solidFill>
                        </a:rPr>
                        <a:t>MASTER UNIT (PMU+FOU+RFU)</a:t>
                      </a:r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1014113">
                <a:tc rowSpan="3"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014113">
                <a:tc vMerge="1"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014113">
                <a:tc vMerge="1"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Master </a:t>
            </a:r>
            <a:r>
              <a:rPr lang="es-MX" dirty="0" err="1" smtClean="0"/>
              <a:t>Unit</a:t>
            </a:r>
            <a:r>
              <a:rPr lang="es-MX" dirty="0" smtClean="0"/>
              <a:t> </a:t>
            </a:r>
            <a:r>
              <a:rPr lang="es-MX" dirty="0" err="1" smtClean="0"/>
              <a:t>ComFlex</a:t>
            </a:r>
            <a:endParaRPr lang="es-ES" dirty="0"/>
          </a:p>
        </p:txBody>
      </p:sp>
      <p:sp>
        <p:nvSpPr>
          <p:cNvPr id="6" name="TextBox 4"/>
          <p:cNvSpPr txBox="1"/>
          <p:nvPr/>
        </p:nvSpPr>
        <p:spPr>
          <a:xfrm>
            <a:off x="3851920" y="2276872"/>
            <a:ext cx="5040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 smtClean="0"/>
              <a:t>Power</a:t>
            </a:r>
            <a:r>
              <a:rPr lang="es-AR" sz="1200" dirty="0" smtClean="0"/>
              <a:t> &amp; </a:t>
            </a:r>
            <a:r>
              <a:rPr lang="es-AR" sz="1200" dirty="0" err="1" smtClean="0"/>
              <a:t>Monitoring</a:t>
            </a:r>
            <a:r>
              <a:rPr lang="es-AR" sz="1200" dirty="0" smtClean="0"/>
              <a:t> </a:t>
            </a:r>
            <a:r>
              <a:rPr lang="es-AR" sz="1200" dirty="0" err="1" smtClean="0"/>
              <a:t>Unit</a:t>
            </a:r>
            <a:r>
              <a:rPr lang="es-AR" sz="1200" dirty="0" smtClean="0"/>
              <a:t> (PMU): provee el control lógico y la alimentación para la </a:t>
            </a:r>
            <a:r>
              <a:rPr lang="es-AR" sz="1200" dirty="0" err="1" smtClean="0"/>
              <a:t>Optical</a:t>
            </a:r>
            <a:r>
              <a:rPr lang="es-AR" sz="1200" dirty="0" smtClean="0"/>
              <a:t> </a:t>
            </a:r>
            <a:r>
              <a:rPr lang="es-AR" sz="1200" dirty="0" err="1" smtClean="0"/>
              <a:t>Unit</a:t>
            </a:r>
            <a:r>
              <a:rPr lang="es-AR" sz="1200" dirty="0" smtClean="0"/>
              <a:t> (FOU) y la Interface </a:t>
            </a:r>
            <a:r>
              <a:rPr lang="es-AR" sz="1200" dirty="0" err="1" smtClean="0"/>
              <a:t>Unit</a:t>
            </a:r>
            <a:r>
              <a:rPr lang="es-AR" sz="1200" dirty="0" smtClean="0"/>
              <a:t> (IU).</a:t>
            </a:r>
          </a:p>
          <a:p>
            <a:r>
              <a:rPr lang="es-AR" sz="1200" dirty="0" err="1" smtClean="0"/>
              <a:t>Ademas</a:t>
            </a:r>
            <a:r>
              <a:rPr lang="es-AR" sz="1200" dirty="0" smtClean="0"/>
              <a:t> permite supervisión local y remota vía IP (GPRS, 3G, LAN) con interface WEB(browser). </a:t>
            </a:r>
            <a:r>
              <a:rPr lang="es-AR" sz="1200" b="1" dirty="0" smtClean="0">
                <a:solidFill>
                  <a:srgbClr val="FF0000"/>
                </a:solidFill>
              </a:rPr>
              <a:t>PSU redundante opcional.</a:t>
            </a:r>
            <a:endParaRPr lang="es-AR" sz="1200" b="1" dirty="0">
              <a:solidFill>
                <a:srgbClr val="FF0000"/>
              </a:solidFill>
            </a:endParaRPr>
          </a:p>
        </p:txBody>
      </p:sp>
      <p:sp>
        <p:nvSpPr>
          <p:cNvPr id="18" name="TextBox 4"/>
          <p:cNvSpPr txBox="1"/>
          <p:nvPr/>
        </p:nvSpPr>
        <p:spPr>
          <a:xfrm>
            <a:off x="3851920" y="3393865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err="1" smtClean="0"/>
              <a:t>Optical</a:t>
            </a:r>
            <a:r>
              <a:rPr lang="es-AR" sz="1200" dirty="0" smtClean="0"/>
              <a:t> </a:t>
            </a:r>
            <a:r>
              <a:rPr lang="es-AR" sz="1200" dirty="0" err="1" smtClean="0"/>
              <a:t>Unit</a:t>
            </a:r>
            <a:r>
              <a:rPr lang="es-AR" sz="1200" dirty="0" smtClean="0"/>
              <a:t> (FOU): realiza la conversión Electro/Óptica. Cada modulo FOU soporta hasta 8 </a:t>
            </a:r>
            <a:r>
              <a:rPr lang="es-AR" sz="1200" dirty="0" err="1" smtClean="0"/>
              <a:t>RUs</a:t>
            </a:r>
            <a:r>
              <a:rPr lang="es-AR" sz="1200" dirty="0" smtClean="0"/>
              <a:t> SISO o 4 </a:t>
            </a:r>
            <a:r>
              <a:rPr lang="es-AR" sz="1200" dirty="0" err="1" smtClean="0"/>
              <a:t>RUs</a:t>
            </a:r>
            <a:r>
              <a:rPr lang="es-AR" sz="1200" dirty="0" smtClean="0"/>
              <a:t> MIMO. Para mayor cantidad de remotos, podemos adicionar </a:t>
            </a:r>
            <a:r>
              <a:rPr lang="es-AR" sz="1200" dirty="0" err="1" smtClean="0"/>
              <a:t>FOUs</a:t>
            </a:r>
            <a:r>
              <a:rPr lang="es-AR" sz="1200" dirty="0" smtClean="0"/>
              <a:t> en cascada.</a:t>
            </a:r>
            <a:endParaRPr lang="es-AR" sz="1200" dirty="0"/>
          </a:p>
        </p:txBody>
      </p:sp>
      <p:sp>
        <p:nvSpPr>
          <p:cNvPr id="19" name="TextBox 4"/>
          <p:cNvSpPr txBox="1"/>
          <p:nvPr/>
        </p:nvSpPr>
        <p:spPr>
          <a:xfrm>
            <a:off x="3851920" y="4326195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/>
              <a:t>RF </a:t>
            </a:r>
            <a:r>
              <a:rPr lang="es-AR" sz="1200" dirty="0" err="1" smtClean="0"/>
              <a:t>Unit</a:t>
            </a:r>
            <a:r>
              <a:rPr lang="es-AR" sz="1200" dirty="0" smtClean="0"/>
              <a:t> (RFU): es el punto de interconexión de RF. Permite la instalación modular de hasta 8 entradas de RF independientes, atenuación variable por cada puerto.</a:t>
            </a:r>
            <a:endParaRPr lang="es-AR" sz="1200" dirty="0"/>
          </a:p>
        </p:txBody>
      </p:sp>
      <p:pic>
        <p:nvPicPr>
          <p:cNvPr id="9218" name="Picture 2" descr="image0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80" y="2630174"/>
            <a:ext cx="2901830" cy="2111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827584" y="3501009"/>
            <a:ext cx="1944216" cy="216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7" name="16 Conector recto de flecha"/>
          <p:cNvCxnSpPr/>
          <p:nvPr/>
        </p:nvCxnSpPr>
        <p:spPr>
          <a:xfrm flipH="1" flipV="1">
            <a:off x="2843808" y="3628529"/>
            <a:ext cx="1008112" cy="5035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Rectángulo"/>
          <p:cNvSpPr/>
          <p:nvPr/>
        </p:nvSpPr>
        <p:spPr>
          <a:xfrm>
            <a:off x="827584" y="3697576"/>
            <a:ext cx="1944216" cy="628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1" name="20 Conector recto de flecha"/>
          <p:cNvCxnSpPr/>
          <p:nvPr/>
        </p:nvCxnSpPr>
        <p:spPr>
          <a:xfrm flipH="1" flipV="1">
            <a:off x="2843808" y="4365104"/>
            <a:ext cx="1008112" cy="2663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872" y="2863479"/>
            <a:ext cx="2582983" cy="41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Forma en L"/>
          <p:cNvSpPr/>
          <p:nvPr/>
        </p:nvSpPr>
        <p:spPr>
          <a:xfrm flipH="1" flipV="1">
            <a:off x="827584" y="3284983"/>
            <a:ext cx="2376264" cy="1041211"/>
          </a:xfrm>
          <a:prstGeom prst="corner">
            <a:avLst>
              <a:gd name="adj1" fmla="val 20605"/>
              <a:gd name="adj2" fmla="val 3951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5" name="4 Conector recto de flecha"/>
          <p:cNvCxnSpPr>
            <a:stCxn id="6" idx="1"/>
          </p:cNvCxnSpPr>
          <p:nvPr/>
        </p:nvCxnSpPr>
        <p:spPr>
          <a:xfrm flipH="1">
            <a:off x="3275855" y="2692371"/>
            <a:ext cx="576065" cy="5887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602752"/>
      </p:ext>
    </p:extLst>
  </p:cSld>
  <p:clrMapOvr>
    <a:masterClrMapping/>
  </p:clrMapOvr>
  <p:transition spd="med" advTm="7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3" grpId="0" animBg="1"/>
    </p:bldLst>
  </p:timing>
</p:sld>
</file>

<file path=ppt/theme/theme1.xml><?xml version="1.0" encoding="utf-8"?>
<a:theme xmlns:a="http://schemas.openxmlformats.org/drawingml/2006/main" name="Presentación2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Presentación2</Template>
  <TotalTime>6017</TotalTime>
  <Words>1660</Words>
  <Application>Microsoft Office PowerPoint</Application>
  <PresentationFormat>Presentación en pantalla (4:3)</PresentationFormat>
  <Paragraphs>338</Paragraphs>
  <Slides>63</Slides>
  <Notes>11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65" baseType="lpstr">
      <vt:lpstr>Presentación2</vt:lpstr>
      <vt:lpstr>Visio</vt:lpstr>
      <vt:lpstr>Solución DAS Activa</vt:lpstr>
      <vt:lpstr>COMBA MultiBand DAS</vt:lpstr>
      <vt:lpstr>Listo para crecimiento</vt:lpstr>
      <vt:lpstr>Plataforma ComFlex</vt:lpstr>
      <vt:lpstr>ComFlex  MultiBand DAS</vt:lpstr>
      <vt:lpstr>ComFlex - Características</vt:lpstr>
      <vt:lpstr>ComFlex – Diagrama Arquitectura</vt:lpstr>
      <vt:lpstr>Master Unit ComFlex</vt:lpstr>
      <vt:lpstr>Master Unit ComFlex</vt:lpstr>
      <vt:lpstr>Plataforma ComFlex - Descripción</vt:lpstr>
      <vt:lpstr>Master Unit ComFlex</vt:lpstr>
      <vt:lpstr>Point Of Interconnection (POI)</vt:lpstr>
      <vt:lpstr>MU ComFlex - Montaje</vt:lpstr>
      <vt:lpstr>Remota MP ComFlex - Montaje</vt:lpstr>
      <vt:lpstr>Configuraciones</vt:lpstr>
      <vt:lpstr>GSM+WCDMA @1900</vt:lpstr>
      <vt:lpstr>+LTE @AWS</vt:lpstr>
      <vt:lpstr>+LTE MIMO @AWS</vt:lpstr>
      <vt:lpstr>Sectorización</vt:lpstr>
      <vt:lpstr>Sectorización</vt:lpstr>
      <vt:lpstr>Solucion MultiBanda/Operador</vt:lpstr>
      <vt:lpstr>Solucion MultiBanda/Operador</vt:lpstr>
      <vt:lpstr>Listo para crecimiento</vt:lpstr>
      <vt:lpstr>Plataforma II2 – RA1900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COMBA RA-1900, II2</vt:lpstr>
      <vt:lpstr>RA-1900, II2</vt:lpstr>
      <vt:lpstr>RA-1900, II2</vt:lpstr>
      <vt:lpstr>RA-1900, II2</vt:lpstr>
      <vt:lpstr>RA-1900, II2</vt:lpstr>
      <vt:lpstr>Repetidores de RF</vt:lpstr>
      <vt:lpstr>Plataforma Low Power</vt:lpstr>
      <vt:lpstr>Puntos destacados</vt:lpstr>
      <vt:lpstr>Plataforma Low Power</vt:lpstr>
      <vt:lpstr>#SAP</vt:lpstr>
      <vt:lpstr>Comba CMS</vt:lpstr>
      <vt:lpstr>Topología</vt:lpstr>
      <vt:lpstr>COMBA CMS</vt:lpstr>
      <vt:lpstr>COMBA CMS</vt:lpstr>
      <vt:lpstr>COMBA CMS</vt:lpstr>
      <vt:lpstr>COMBA CMS</vt:lpstr>
      <vt:lpstr>Sistema de Gestion - CMS</vt:lpstr>
      <vt:lpstr>Sistema de Gestion - CMS</vt:lpstr>
      <vt:lpstr>IDEAS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Outdoor DAS</dc:title>
  <dc:creator>fernandon</dc:creator>
  <cp:lastModifiedBy>fernandon</cp:lastModifiedBy>
  <cp:revision>82</cp:revision>
  <dcterms:created xsi:type="dcterms:W3CDTF">2014-05-19T14:11:48Z</dcterms:created>
  <dcterms:modified xsi:type="dcterms:W3CDTF">2015-07-13T01:39:39Z</dcterms:modified>
</cp:coreProperties>
</file>